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FD7B"/>
    <a:srgbClr val="A5FD4D"/>
    <a:srgbClr val="B3D002"/>
    <a:srgbClr val="CCCC00"/>
    <a:srgbClr val="A50021"/>
    <a:srgbClr val="000099"/>
    <a:srgbClr val="0066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8" autoAdjust="0"/>
    <p:restoredTop sz="94660"/>
  </p:normalViewPr>
  <p:slideViewPr>
    <p:cSldViewPr>
      <p:cViewPr>
        <p:scale>
          <a:sx n="60" d="100"/>
          <a:sy n="60" d="100"/>
        </p:scale>
        <p:origin x="-60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5C46A-A500-4624-B722-4D3B4F3E18F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2707D-84C5-4218-86EC-D45EB3A64D4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77BDA-1BF4-4F52-A137-5F5AD619C55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67F13-DF58-432B-85C6-D9E5920D906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7E6A0-37C5-4612-AB8A-706C8B438F4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E320E-BAD4-4879-B2AE-F4D20B06680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26016-4DED-46CF-8405-BA6B753509F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14D14-6F9E-4248-B553-F28567DA5AE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5633D-E853-4DA4-9C5D-23F048B6BFC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0D47D6D-718A-47EE-9583-33AB136A61E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2BE4BB0-8256-45B9-AAC0-674F4458D94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://www.mozilla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5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8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WordArt 31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3077" name="Text Box 35"/>
          <p:cNvSpPr txBox="1">
            <a:spLocks noChangeArrowheads="1"/>
          </p:cNvSpPr>
          <p:nvPr/>
        </p:nvSpPr>
        <p:spPr bwMode="auto">
          <a:xfrm>
            <a:off x="1042988" y="2060575"/>
            <a:ext cx="74898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800" smtClean="0">
                <a:solidFill>
                  <a:srgbClr val="0000FF"/>
                </a:solidFill>
              </a:rPr>
              <a:t>¿Qué </a:t>
            </a:r>
            <a:r>
              <a:rPr lang="es-MX" sz="3800" dirty="0">
                <a:solidFill>
                  <a:srgbClr val="0000FF"/>
                </a:solidFill>
              </a:rPr>
              <a:t>es la </a:t>
            </a:r>
            <a:r>
              <a:rPr lang="es-MX" sz="3800" dirty="0" smtClean="0">
                <a:solidFill>
                  <a:srgbClr val="0000FF"/>
                </a:solidFill>
              </a:rPr>
              <a:t>WEB?</a:t>
            </a:r>
            <a:endParaRPr lang="es-CL" sz="3800" dirty="0">
              <a:solidFill>
                <a:srgbClr val="0000FF"/>
              </a:solidFill>
            </a:endParaRPr>
          </a:p>
        </p:txBody>
      </p:sp>
      <p:sp>
        <p:nvSpPr>
          <p:cNvPr id="3078" name="Text Box 36"/>
          <p:cNvSpPr txBox="1">
            <a:spLocks noChangeArrowheads="1"/>
          </p:cNvSpPr>
          <p:nvPr/>
        </p:nvSpPr>
        <p:spPr bwMode="auto">
          <a:xfrm>
            <a:off x="4067175" y="4292600"/>
            <a:ext cx="187166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800" dirty="0" smtClean="0">
                <a:solidFill>
                  <a:srgbClr val="0000FF"/>
                </a:solidFill>
              </a:rPr>
              <a:t>2013</a:t>
            </a:r>
            <a:endParaRPr lang="es-CL" sz="3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11188" y="333375"/>
            <a:ext cx="8135937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2400" b="1"/>
              <a:t>Utilizar URL’s de Web</a:t>
            </a:r>
          </a:p>
          <a:p>
            <a:endParaRPr lang="es-ES" sz="2400"/>
          </a:p>
          <a:p>
            <a:r>
              <a:rPr lang="es-ES"/>
              <a:t>Una </a:t>
            </a:r>
            <a:r>
              <a:rPr lang="es-ES" b="1"/>
              <a:t>URL </a:t>
            </a:r>
            <a:r>
              <a:rPr lang="es-ES"/>
              <a:t>indica donde está almacenada una página web en nternet.</a:t>
            </a:r>
          </a:p>
          <a:p>
            <a:endParaRPr lang="es-ES"/>
          </a:p>
          <a:p>
            <a:r>
              <a:rPr lang="es-ES"/>
              <a:t>Debe teclear </a:t>
            </a:r>
            <a:r>
              <a:rPr lang="es-ES" i="1"/>
              <a:t>con exactitud </a:t>
            </a:r>
            <a:r>
              <a:rPr lang="es-ES"/>
              <a:t>una URL para que su explorador localice la página web deseada.</a:t>
            </a:r>
          </a:p>
          <a:p>
            <a:endParaRPr lang="es-ES"/>
          </a:p>
          <a:p>
            <a:r>
              <a:rPr lang="es-ES"/>
              <a:t>Aunque las URL’s pueden contener espacios entre los caracteres,  generalmente no los tendrán.</a:t>
            </a:r>
          </a:p>
          <a:p>
            <a:endParaRPr lang="es-ES"/>
          </a:p>
          <a:p>
            <a:r>
              <a:rPr lang="es-ES"/>
              <a:t>En algunos sitios web extensos hay </a:t>
            </a:r>
            <a:r>
              <a:rPr lang="es-ES" b="1"/>
              <a:t>múltiples URL’s </a:t>
            </a:r>
            <a:r>
              <a:rPr lang="es-ES"/>
              <a:t>que acceden al mismo sitio.</a:t>
            </a:r>
          </a:p>
          <a:p>
            <a:endParaRPr lang="es-ES"/>
          </a:p>
          <a:p>
            <a:r>
              <a:rPr lang="es-ES"/>
              <a:t>El </a:t>
            </a:r>
            <a:r>
              <a:rPr lang="es-ES" b="1"/>
              <a:t>cuadro de dirección </a:t>
            </a:r>
            <a:r>
              <a:rPr lang="es-ES"/>
              <a:t>o </a:t>
            </a:r>
            <a:r>
              <a:rPr lang="es-ES" b="1"/>
              <a:t>campo de dirección </a:t>
            </a:r>
            <a:r>
              <a:rPr lang="es-ES"/>
              <a:t>de su explorador indica la URL de la página a la que ha llegado tras hacer click en un vínculo.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484438" y="333375"/>
            <a:ext cx="333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2400" b="1"/>
              <a:t>Ejemplos de URL’s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1700213"/>
            <a:ext cx="29654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067175" y="1285875"/>
            <a:ext cx="460851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2000" b="1" u="sng"/>
              <a:t>ftp://rtfm.mit.edu/pub/</a:t>
            </a:r>
            <a:endParaRPr lang="es-ES" sz="2000" b="1"/>
          </a:p>
          <a:p>
            <a:r>
              <a:rPr lang="es-ES" sz="2000"/>
              <a:t>Un </a:t>
            </a:r>
            <a:r>
              <a:rPr lang="es-ES" sz="2000" b="1"/>
              <a:t>directorio </a:t>
            </a:r>
            <a:r>
              <a:rPr lang="es-ES" sz="2000"/>
              <a:t>de archivos en el Instituto Tecnológico de Massachusetts (MIT), que</a:t>
            </a:r>
          </a:p>
          <a:p>
            <a:r>
              <a:rPr lang="es-ES" sz="2000"/>
              <a:t>puede descargar a su computador</a:t>
            </a:r>
          </a:p>
          <a:p>
            <a:endParaRPr lang="es-ES" sz="2000"/>
          </a:p>
          <a:p>
            <a:r>
              <a:rPr lang="es-ES" sz="2000" b="1" u="sng"/>
              <a:t>http://www.ucm.cl</a:t>
            </a:r>
            <a:endParaRPr lang="es-ES" sz="2000" b="1"/>
          </a:p>
          <a:p>
            <a:r>
              <a:rPr lang="es-ES" sz="2000"/>
              <a:t>La </a:t>
            </a:r>
            <a:r>
              <a:rPr lang="es-ES" sz="2000" b="1"/>
              <a:t>página de inicio </a:t>
            </a:r>
            <a:r>
              <a:rPr lang="es-ES" sz="2000"/>
              <a:t>del sitio web de la Universidad Católica del Maule</a:t>
            </a:r>
          </a:p>
          <a:p>
            <a:endParaRPr lang="es-ES" sz="2000" b="1"/>
          </a:p>
          <a:p>
            <a:r>
              <a:rPr lang="es-ES" sz="2000" b="1" u="sng"/>
              <a:t>news:rec.gardens.roses</a:t>
            </a:r>
            <a:endParaRPr lang="es-ES" sz="2000" b="1"/>
          </a:p>
          <a:p>
            <a:r>
              <a:rPr lang="es-ES" sz="2000"/>
              <a:t>Un </a:t>
            </a:r>
            <a:r>
              <a:rPr lang="es-ES" sz="2000" b="1"/>
              <a:t>grupo de noticias </a:t>
            </a:r>
            <a:r>
              <a:rPr lang="es-ES" sz="2000"/>
              <a:t>sobre el cultivo de rosas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</a:t>
            </a:r>
            <a:r>
              <a:rPr lang="es-ES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</a:t>
            </a:r>
            <a:r>
              <a:rPr lang="es-ES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11188" y="1096963"/>
            <a:ext cx="8208962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2400" b="1"/>
              <a:t>Anatomía de una URL</a:t>
            </a:r>
          </a:p>
          <a:p>
            <a:pPr algn="ctr"/>
            <a:endParaRPr lang="es-ES" sz="2400"/>
          </a:p>
          <a:p>
            <a:r>
              <a:rPr lang="es-ES"/>
              <a:t>Aquí puede ver cómo se interpretan las diferentes partes de una URL:</a:t>
            </a:r>
          </a:p>
          <a:p>
            <a:endParaRPr lang="es-ES"/>
          </a:p>
          <a:p>
            <a:r>
              <a:rPr lang="es-ES" b="1"/>
              <a:t>http://www.ganimides.ucm.cl/haraya/inicio.htm</a:t>
            </a:r>
          </a:p>
          <a:p>
            <a:endParaRPr lang="es-ES" b="1"/>
          </a:p>
          <a:p>
            <a:r>
              <a:rPr lang="es-ES" b="1"/>
              <a:t>http:// </a:t>
            </a:r>
            <a:r>
              <a:rPr lang="es-ES"/>
              <a:t>-- Abreviatura de </a:t>
            </a:r>
            <a:r>
              <a:rPr lang="es-ES" b="1"/>
              <a:t>Hypertext Transfer Protocol </a:t>
            </a:r>
            <a:r>
              <a:rPr lang="es-ES"/>
              <a:t>(Protocolo de Transferencia de Hipertexto), esto indica que se trata de un documento o directorio hipertexto.</a:t>
            </a:r>
          </a:p>
          <a:p>
            <a:endParaRPr lang="es-ES"/>
          </a:p>
          <a:p>
            <a:r>
              <a:rPr lang="es-ES" b="1"/>
              <a:t>www. </a:t>
            </a:r>
            <a:r>
              <a:rPr lang="es-ES"/>
              <a:t>-- Esto indica que se trata de una página en la </a:t>
            </a:r>
            <a:r>
              <a:rPr lang="es-ES" b="1"/>
              <a:t>World Wide Web</a:t>
            </a:r>
            <a:r>
              <a:rPr lang="es-ES"/>
              <a:t>. (A veces no aparece el "www")</a:t>
            </a:r>
          </a:p>
          <a:p>
            <a:endParaRPr lang="es-CL"/>
          </a:p>
          <a:p>
            <a:r>
              <a:rPr lang="es-CL" b="1"/>
              <a:t>ucm.cl</a:t>
            </a:r>
            <a:r>
              <a:rPr lang="es-CL"/>
              <a:t> </a:t>
            </a:r>
            <a:r>
              <a:rPr lang="es-ES"/>
              <a:t>--  corresponde al </a:t>
            </a:r>
            <a:r>
              <a:rPr lang="es-ES" b="1"/>
              <a:t>nombre de dominio</a:t>
            </a:r>
            <a:r>
              <a:rPr lang="es-ES"/>
              <a:t>, y a menudo indica  el nombre de la empresa, universidad u organización. También indica  el país de origen.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11188" y="692150"/>
            <a:ext cx="7848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/>
              <a:t>Anatomía de una URL (Continuación)</a:t>
            </a:r>
          </a:p>
          <a:p>
            <a:pPr algn="ctr"/>
            <a:endParaRPr lang="es-CL" b="1"/>
          </a:p>
          <a:p>
            <a:r>
              <a:rPr lang="es-ES" b="1"/>
              <a:t>http://www.ganimides.ucm.cl/haraya/inicio.htm</a:t>
            </a:r>
          </a:p>
          <a:p>
            <a:pPr algn="ctr"/>
            <a:endParaRPr lang="es-ES" b="1"/>
          </a:p>
          <a:p>
            <a:r>
              <a:rPr lang="es-CL" b="1"/>
              <a:t>ganimides</a:t>
            </a:r>
            <a:r>
              <a:rPr lang="es-CL"/>
              <a:t> </a:t>
            </a:r>
            <a:r>
              <a:rPr lang="es-ES"/>
              <a:t>--</a:t>
            </a:r>
            <a:r>
              <a:rPr lang="es-CL"/>
              <a:t> Indica el nombre del servidor dentro de la organización.</a:t>
            </a:r>
          </a:p>
          <a:p>
            <a:endParaRPr lang="es-ES" b="1"/>
          </a:p>
          <a:p>
            <a:r>
              <a:rPr lang="es-ES" b="1"/>
              <a:t>haraya/ </a:t>
            </a:r>
            <a:r>
              <a:rPr lang="es-ES"/>
              <a:t>-- Esto es el </a:t>
            </a:r>
            <a:r>
              <a:rPr lang="es-ES" b="1"/>
              <a:t>directorio </a:t>
            </a:r>
            <a:r>
              <a:rPr lang="es-ES"/>
              <a:t>o </a:t>
            </a:r>
            <a:r>
              <a:rPr lang="es-ES" b="1"/>
              <a:t>carpeta</a:t>
            </a:r>
            <a:r>
              <a:rPr lang="es-ES"/>
              <a:t>, dentro del servidor web, que contiene un grupo de páginas web relacionadas dentro del sitio web.</a:t>
            </a:r>
          </a:p>
          <a:p>
            <a:endParaRPr lang="es-ES" b="1"/>
          </a:p>
          <a:p>
            <a:r>
              <a:rPr lang="es-ES" b="1"/>
              <a:t>inicio.htm  </a:t>
            </a:r>
            <a:r>
              <a:rPr lang="es-ES"/>
              <a:t>--  Esto  es  una  </a:t>
            </a:r>
            <a:r>
              <a:rPr lang="es-ES" b="1"/>
              <a:t>página  web  </a:t>
            </a:r>
            <a:r>
              <a:rPr lang="es-ES"/>
              <a:t>dentro  de  la  carpeta.  (También podría tener extensión html)  Una  URL  no  siempre  incluye  el  nombre  de  la  página web.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187450" y="4941888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/>
          </a:p>
          <a:p>
            <a:r>
              <a:rPr lang="es-ES" b="1"/>
              <a:t>http://www.ganimides.ucm.cl/haraya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Wilsosn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55625" y="431800"/>
            <a:ext cx="833755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2400" b="1"/>
              <a:t>Exploradores de Web</a:t>
            </a:r>
          </a:p>
          <a:p>
            <a:endParaRPr lang="es-ES"/>
          </a:p>
          <a:p>
            <a:r>
              <a:rPr lang="es-ES"/>
              <a:t>Un </a:t>
            </a:r>
            <a:r>
              <a:rPr lang="es-ES" b="1"/>
              <a:t>explorador de web  </a:t>
            </a:r>
            <a:r>
              <a:rPr lang="es-ES"/>
              <a:t>es un programa que se utiliza para acceder a la World Wide Web.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39750" y="1997075"/>
            <a:ext cx="79565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/>
              <a:t>Un explorador de web (también denominado </a:t>
            </a:r>
            <a:r>
              <a:rPr lang="es-ES" b="1"/>
              <a:t>software de cliente</a:t>
            </a:r>
            <a:r>
              <a:rPr lang="es-ES"/>
              <a:t>)  recupera información de servidores web remotos y muestra una página web.</a:t>
            </a:r>
          </a:p>
          <a:p>
            <a:endParaRPr lang="es-ES"/>
          </a:p>
          <a:p>
            <a:r>
              <a:rPr lang="es-ES"/>
              <a:t>Los dos exploradores de web más populares son los de </a:t>
            </a:r>
            <a:r>
              <a:rPr lang="es-ES" b="1"/>
              <a:t>FireFox</a:t>
            </a:r>
            <a:r>
              <a:rPr lang="es-ES"/>
              <a:t> de </a:t>
            </a:r>
            <a:r>
              <a:rPr lang="es-ES" b="1"/>
              <a:t>Mozilla </a:t>
            </a:r>
            <a:r>
              <a:rPr lang="es-ES"/>
              <a:t>y </a:t>
            </a:r>
            <a:r>
              <a:rPr lang="es-ES" b="1"/>
              <a:t>Microsoft Internet Explorer.</a:t>
            </a:r>
          </a:p>
          <a:p>
            <a:endParaRPr lang="es-ES"/>
          </a:p>
          <a:p>
            <a:r>
              <a:rPr lang="es-ES"/>
              <a:t>Ambos  exploradores  funcionan  básicamente  de  la  misma  forma.  Una  vez  que conozca uno, podrá utilizar fácilmente el otro.</a:t>
            </a:r>
          </a:p>
        </p:txBody>
      </p:sp>
      <p:pic>
        <p:nvPicPr>
          <p:cNvPr id="16391" name="Picture 8" descr="Get Firefox now at Mozilla.co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4868863"/>
            <a:ext cx="12477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0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263" y="4724400"/>
            <a:ext cx="13843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916238" y="288925"/>
            <a:ext cx="396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2400" b="1"/>
              <a:t>Multimedia en la Web</a:t>
            </a:r>
            <a:r>
              <a:rPr lang="es-ES"/>
              <a:t> 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9750" y="1150938"/>
            <a:ext cx="799306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2000"/>
              <a:t>El sonido, vídeo, animación, y el vídeo interactivo en 3D es lo que se denomina </a:t>
            </a:r>
            <a:r>
              <a:rPr lang="es-ES" sz="2000" b="1"/>
              <a:t>multimedia</a:t>
            </a:r>
            <a:r>
              <a:rPr lang="es-ES" sz="2000"/>
              <a:t>.</a:t>
            </a:r>
          </a:p>
          <a:p>
            <a:endParaRPr lang="es-ES" sz="2000"/>
          </a:p>
          <a:p>
            <a:r>
              <a:rPr lang="es-ES" sz="2000"/>
              <a:t>Algunos medios multimedia, llamados de  </a:t>
            </a:r>
            <a:r>
              <a:rPr lang="es-ES" sz="2000" b="1"/>
              <a:t>secuencia</a:t>
            </a:r>
            <a:r>
              <a:rPr lang="es-ES" sz="2000"/>
              <a:t>, comienzan su reproducción tan pronto como accede a la página web .</a:t>
            </a:r>
          </a:p>
          <a:p>
            <a:endParaRPr lang="es-ES" sz="2000"/>
          </a:p>
          <a:p>
            <a:r>
              <a:rPr lang="es-ES" sz="2000"/>
              <a:t>Otros   requieren   que   previamente   </a:t>
            </a:r>
            <a:r>
              <a:rPr lang="es-ES" sz="2000" b="1"/>
              <a:t>descargue   </a:t>
            </a:r>
            <a:r>
              <a:rPr lang="es-ES" sz="2000"/>
              <a:t>el   archivo   multimedia   a   su computador.</a:t>
            </a:r>
          </a:p>
          <a:p>
            <a:endParaRPr lang="es-ES" sz="2000"/>
          </a:p>
          <a:p>
            <a:r>
              <a:rPr lang="es-ES" sz="2000"/>
              <a:t>Los   archivos   multimedia   a   menudo   requieren   que   su   explorador   utilice   un programa </a:t>
            </a:r>
            <a:r>
              <a:rPr lang="es-ES" sz="2000" b="1"/>
              <a:t>complemento </a:t>
            </a:r>
            <a:r>
              <a:rPr lang="es-ES" sz="2000"/>
              <a:t>(plug-in en inglés).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</a:t>
            </a:r>
            <a:r>
              <a:rPr lang="es-ES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</a:t>
            </a:r>
            <a:r>
              <a:rPr lang="es-ES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101975" y="288925"/>
            <a:ext cx="2728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2400" b="1"/>
              <a:t>Complementos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1196975"/>
            <a:ext cx="25193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779838" y="1125538"/>
            <a:ext cx="50419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/>
              <a:t>Los </a:t>
            </a:r>
            <a:r>
              <a:rPr lang="es-ES" b="1"/>
              <a:t>complementos </a:t>
            </a:r>
            <a:r>
              <a:rPr lang="es-ES"/>
              <a:t>(plug-ins en inglés) son pequeños programas que amplían las capacidades de su explorador, posibilitando que reproduzca clips de sonidos y vídeo o hagan otras funciones, como descomprimir automáticamente los archivos que descargue.</a:t>
            </a:r>
          </a:p>
          <a:p>
            <a:r>
              <a:rPr lang="es-ES"/>
              <a:t>Los complementos pueden venir incluidos  con  el  software  de  su  explorador  o pueden ser </a:t>
            </a:r>
            <a:r>
              <a:rPr lang="es-ES" b="1"/>
              <a:t>descargados de sitios web</a:t>
            </a:r>
            <a:r>
              <a:rPr lang="es-ES"/>
              <a:t>.</a:t>
            </a:r>
          </a:p>
          <a:p>
            <a:r>
              <a:rPr lang="es-ES"/>
              <a:t>Algunos complementos posibilitan el  </a:t>
            </a:r>
            <a:r>
              <a:rPr lang="es-ES" b="1"/>
              <a:t>secuenciado </a:t>
            </a:r>
            <a:r>
              <a:rPr lang="es-ES"/>
              <a:t>de audio o video, lo que le permite escuchar o ver un archivo  multimedia antes de que haya sido completamente descargado a su computador.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042988" y="692150"/>
            <a:ext cx="71707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2400"/>
              <a:t>La </a:t>
            </a:r>
            <a:r>
              <a:rPr lang="es-ES" sz="2400" b="1"/>
              <a:t>World Wide Web </a:t>
            </a:r>
            <a:r>
              <a:rPr lang="es-ES" sz="2400"/>
              <a:t>(literalmente sería algo así como la Red de Alcance Mundial,</a:t>
            </a:r>
          </a:p>
          <a:p>
            <a:r>
              <a:rPr lang="es-ES" sz="2400"/>
              <a:t>en  inglés)  es  una  colección  de  documentos  electrónicos  que  están  vinculados entre sí, como una gran telaraña.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2852738"/>
            <a:ext cx="295275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427538" y="2979738"/>
            <a:ext cx="39592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/>
              <a:t>Estos  documentos  están  almacenados  en  computadores  llamados  </a:t>
            </a:r>
            <a:r>
              <a:rPr lang="es-ES" b="1"/>
              <a:t>servidores </a:t>
            </a:r>
            <a:r>
              <a:rPr lang="es-ES"/>
              <a:t>situados en cualquier parte del mundo.</a:t>
            </a:r>
          </a:p>
          <a:p>
            <a:endParaRPr lang="es-ES"/>
          </a:p>
          <a:p>
            <a:r>
              <a:rPr lang="es-ES"/>
              <a:t>La Web ha evolucionado hasta ser un  </a:t>
            </a:r>
            <a:r>
              <a:rPr lang="es-ES" b="1"/>
              <a:t>medio de publicación electrónica </a:t>
            </a:r>
            <a:r>
              <a:rPr lang="es-ES"/>
              <a:t>global, y un medio que sirve de soporte al </a:t>
            </a:r>
            <a:r>
              <a:rPr lang="es-ES" b="1"/>
              <a:t>comercio electrónico</a:t>
            </a:r>
            <a:r>
              <a:rPr lang="es-E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124075" y="431800"/>
            <a:ext cx="506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2400" b="1"/>
              <a:t>¿De qué está hecha la Web?</a:t>
            </a:r>
            <a:r>
              <a:rPr lang="es-ES"/>
              <a:t> 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700213"/>
            <a:ext cx="316865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3924300" y="1268413"/>
            <a:ext cx="4572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/>
              <a:t>De un computador personal</a:t>
            </a:r>
          </a:p>
          <a:p>
            <a:endParaRPr lang="es-ES" sz="2000"/>
          </a:p>
          <a:p>
            <a:r>
              <a:rPr lang="es-ES" sz="2000"/>
              <a:t>Un programa explorador para acceder a la Web</a:t>
            </a:r>
          </a:p>
          <a:p>
            <a:endParaRPr lang="es-ES" sz="2000"/>
          </a:p>
          <a:p>
            <a:r>
              <a:rPr lang="es-ES" sz="2000"/>
              <a:t>Una conexión a un proveedor de servicios de Internet  (ISP,  Internet Service Provider)</a:t>
            </a:r>
          </a:p>
          <a:p>
            <a:endParaRPr lang="es-ES" sz="2000"/>
          </a:p>
          <a:p>
            <a:r>
              <a:rPr lang="es-ES" sz="2000"/>
              <a:t>Servidores para albergar los datos</a:t>
            </a:r>
          </a:p>
          <a:p>
            <a:endParaRPr lang="es-ES" sz="2000"/>
          </a:p>
          <a:p>
            <a:r>
              <a:rPr lang="es-ES" sz="2000"/>
              <a:t>Enrutadores y conmutadores para dirigir el flujo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00113" y="333375"/>
            <a:ext cx="74263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2400" b="1"/>
              <a:t>Como Funciona la Web</a:t>
            </a:r>
          </a:p>
          <a:p>
            <a:endParaRPr lang="es-ES" sz="2400"/>
          </a:p>
          <a:p>
            <a:r>
              <a:rPr lang="es-ES" b="1"/>
              <a:t>Las  páginas Web  </a:t>
            </a:r>
            <a:r>
              <a:rPr lang="es-ES"/>
              <a:t>están almacenadas en  </a:t>
            </a:r>
            <a:r>
              <a:rPr lang="es-ES" b="1"/>
              <a:t>servidores  Web  </a:t>
            </a:r>
            <a:r>
              <a:rPr lang="es-ES"/>
              <a:t>situados por todo el mundo. 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2060575"/>
            <a:ext cx="2857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276600" y="2054225"/>
            <a:ext cx="55451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2000"/>
              <a:t>Al introducir en el explorador web la </a:t>
            </a:r>
            <a:r>
              <a:rPr lang="es-ES" sz="2000" b="1"/>
              <a:t>URL </a:t>
            </a:r>
            <a:r>
              <a:rPr lang="es-ES" sz="2000"/>
              <a:t>(siglas del inglés Uniform Resource locator, en español un Localizador Uniforme de Recursos) de una página web, o al  hacer  clic  en  un  enlace (link),  una  petición  es enviada  al  servidor  que  alberga  la página.</a:t>
            </a:r>
          </a:p>
          <a:p>
            <a:r>
              <a:rPr lang="es-ES" sz="2000"/>
              <a:t>El  servidor  envía  la  página  web  a  su   computador  y  su  </a:t>
            </a:r>
            <a:r>
              <a:rPr lang="es-ES" sz="2000" b="1"/>
              <a:t>explorador  web </a:t>
            </a:r>
            <a:r>
              <a:rPr lang="es-ES" sz="2000"/>
              <a:t>se encarga de mostrarla en la</a:t>
            </a:r>
            <a:r>
              <a:rPr lang="es-ES" sz="2000" b="1"/>
              <a:t> </a:t>
            </a:r>
            <a:r>
              <a:rPr lang="es-ES" sz="2000"/>
              <a:t>pantalla.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9750" y="306388"/>
            <a:ext cx="8135938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2400" b="1"/>
              <a:t>Páginas Web</a:t>
            </a:r>
          </a:p>
          <a:p>
            <a:endParaRPr lang="es-ES" sz="2400"/>
          </a:p>
          <a:p>
            <a:r>
              <a:rPr lang="es-ES"/>
              <a:t>Una </a:t>
            </a:r>
            <a:r>
              <a:rPr lang="es-ES" b="1"/>
              <a:t>página  web  </a:t>
            </a:r>
            <a:r>
              <a:rPr lang="es-ES"/>
              <a:t>es  un  documento  electrónico escrito en un lenguaje llamado  </a:t>
            </a:r>
            <a:r>
              <a:rPr lang="es-ES" b="1"/>
              <a:t>HTML  </a:t>
            </a:r>
            <a:r>
              <a:rPr lang="es-ES"/>
              <a:t>(siglas del inglés Hypertext Markup Language, o Lenguaje de Marcación de Hipertexto).</a:t>
            </a:r>
          </a:p>
        </p:txBody>
      </p:sp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205038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4067175" y="1989138"/>
            <a:ext cx="4824413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/>
              <a:t>Las páginas Web pueden contener texto, gráficos, vídeo, animaciones, sonido y </a:t>
            </a:r>
            <a:r>
              <a:rPr lang="es-ES" b="1"/>
              <a:t>elementos interactivos.</a:t>
            </a:r>
          </a:p>
          <a:p>
            <a:endParaRPr lang="es-ES"/>
          </a:p>
          <a:p>
            <a:r>
              <a:rPr lang="es-ES"/>
              <a:t>Cada  página  tiene  una  dirección  única  que  se  denomina  una  </a:t>
            </a:r>
            <a:r>
              <a:rPr lang="es-ES" b="1"/>
              <a:t>URL </a:t>
            </a:r>
            <a:r>
              <a:rPr lang="es-ES"/>
              <a:t>que identifica su ubicación en el servidor.</a:t>
            </a:r>
          </a:p>
          <a:p>
            <a:endParaRPr lang="es-ES"/>
          </a:p>
          <a:p>
            <a:r>
              <a:rPr lang="es-ES"/>
              <a:t>Las  páginas  Web  contienen  generalmente  </a:t>
            </a:r>
            <a:r>
              <a:rPr lang="es-ES" b="1"/>
              <a:t>hiperenlaces  </a:t>
            </a:r>
            <a:r>
              <a:rPr lang="es-ES"/>
              <a:t>a  otras  páginas  web. </a:t>
            </a:r>
          </a:p>
          <a:p>
            <a:endParaRPr lang="es-ES"/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539750" y="5516563"/>
            <a:ext cx="7777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Los </a:t>
            </a:r>
            <a:r>
              <a:rPr lang="es-ES" b="1"/>
              <a:t>hiperenlaces</a:t>
            </a:r>
            <a:r>
              <a:rPr lang="es-ES"/>
              <a:t> son textos e imágenes que </a:t>
            </a:r>
            <a:r>
              <a:rPr lang="es-ES" b="1"/>
              <a:t>hacen referencia a URL’s de otras páginas web</a:t>
            </a:r>
            <a:r>
              <a:rPr lang="es-E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Wilsdon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9750" y="261938"/>
            <a:ext cx="80645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2400" b="1"/>
              <a:t>Sitios Web</a:t>
            </a:r>
          </a:p>
          <a:p>
            <a:endParaRPr lang="es-ES" sz="2400"/>
          </a:p>
          <a:p>
            <a:r>
              <a:rPr lang="es-ES" sz="2000"/>
              <a:t>Un  </a:t>
            </a:r>
            <a:r>
              <a:rPr lang="es-ES" sz="2000" b="1"/>
              <a:t>sitio  web  </a:t>
            </a:r>
            <a:r>
              <a:rPr lang="es-ES" sz="2000"/>
              <a:t>se  compone  de  una  o  más  páginas  web  referidas  a  un  asunto común, como a una persona, un negocio, una organización o a un tema, tal como el deporte.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22764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3438" y="2435225"/>
            <a:ext cx="36369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2000"/>
              <a:t>La primera página se llama la </a:t>
            </a:r>
            <a:r>
              <a:rPr lang="es-ES" sz="2000" b="1"/>
              <a:t>página de inicio</a:t>
            </a:r>
            <a:r>
              <a:rPr lang="es-ES" sz="2000"/>
              <a:t>, y hace las funciones de un índice,indicando el contenido del sitio.</a:t>
            </a:r>
          </a:p>
          <a:p>
            <a:endParaRPr lang="es-ES" sz="2000"/>
          </a:p>
          <a:p>
            <a:r>
              <a:rPr lang="es-ES" sz="2000"/>
              <a:t>En la página de inicio puede hacer click en los </a:t>
            </a:r>
            <a:r>
              <a:rPr lang="es-ES" sz="2000" b="1"/>
              <a:t>hiperelaces </a:t>
            </a:r>
            <a:r>
              <a:rPr lang="es-ES" sz="2000"/>
              <a:t>para acceder a otras páginas web.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484438" y="188913"/>
            <a:ext cx="357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2400" b="1"/>
              <a:t>Navegar por la Web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1268413"/>
            <a:ext cx="24479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3779838" y="1125538"/>
            <a:ext cx="4572000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Hay tres maneras principales de desplazarse de unas páginas o sitios web a otras:</a:t>
            </a:r>
            <a:r>
              <a:rPr lang="es-ES"/>
              <a:t> </a:t>
            </a:r>
          </a:p>
          <a:p>
            <a:endParaRPr lang="es-ES"/>
          </a:p>
          <a:p>
            <a:r>
              <a:rPr lang="es-ES"/>
              <a:t>Haciendo click en un </a:t>
            </a:r>
            <a:r>
              <a:rPr lang="es-ES" b="1"/>
              <a:t>hiperenlace de texto</a:t>
            </a:r>
            <a:r>
              <a:rPr lang="es-ES"/>
              <a:t>.</a:t>
            </a:r>
          </a:p>
          <a:p>
            <a:endParaRPr lang="es-ES"/>
          </a:p>
          <a:p>
            <a:r>
              <a:rPr lang="es-ES"/>
              <a:t>Haciendo clic en un  </a:t>
            </a:r>
            <a:r>
              <a:rPr lang="es-ES" b="1"/>
              <a:t>hiperenlace de un gráfico o imagen</a:t>
            </a:r>
            <a:r>
              <a:rPr lang="es-ES"/>
              <a:t>, como un botón, una foto o un dibujo.</a:t>
            </a:r>
          </a:p>
          <a:p>
            <a:endParaRPr lang="es-ES"/>
          </a:p>
          <a:p>
            <a:r>
              <a:rPr lang="es-ES"/>
              <a:t>Escribiendo la  </a:t>
            </a:r>
            <a:r>
              <a:rPr lang="es-ES" b="1"/>
              <a:t>URL  de  una  página  web  </a:t>
            </a:r>
            <a:r>
              <a:rPr lang="es-ES"/>
              <a:t>en el  </a:t>
            </a:r>
            <a:r>
              <a:rPr lang="es-ES" b="1"/>
              <a:t>cuadro  de  dirección </a:t>
            </a:r>
            <a:r>
              <a:rPr lang="es-ES"/>
              <a:t>(también llamado campo de dirección) de su explorador, y luego pulsando la tecla </a:t>
            </a:r>
            <a:r>
              <a:rPr lang="es-ES" b="1"/>
              <a:t>ENTER.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4213" y="260350"/>
            <a:ext cx="792321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b="1"/>
              <a:t>Identificar un hiperenlace</a:t>
            </a:r>
          </a:p>
          <a:p>
            <a:pPr algn="ctr"/>
            <a:endParaRPr lang="es-ES"/>
          </a:p>
          <a:p>
            <a:r>
              <a:rPr lang="es-ES"/>
              <a:t>Los enlaces de texto están generalmente </a:t>
            </a:r>
            <a:r>
              <a:rPr lang="es-ES" b="1"/>
              <a:t>subrayados y de color diferente  </a:t>
            </a:r>
            <a:r>
              <a:rPr lang="es-ES"/>
              <a:t>al resto del texto.</a:t>
            </a:r>
          </a:p>
          <a:p>
            <a:r>
              <a:rPr lang="es-ES"/>
              <a:t>Para  determinar  si  un  gráfico  está  hipervinculado,  mueva  la  </a:t>
            </a:r>
            <a:r>
              <a:rPr lang="es-ES" b="1"/>
              <a:t>flecha  del  cursor </a:t>
            </a:r>
            <a:r>
              <a:rPr lang="es-ES"/>
              <a:t>sobre la Imagen. Sabrá que el elemento está hipervinculado si:</a:t>
            </a:r>
          </a:p>
          <a:p>
            <a:endParaRPr lang="es-ES"/>
          </a:p>
          <a:p>
            <a:r>
              <a:rPr lang="es-ES" b="1"/>
              <a:t>1. </a:t>
            </a:r>
            <a:r>
              <a:rPr lang="es-ES"/>
              <a:t>La flecha del cursor se convierte en una </a:t>
            </a:r>
            <a:r>
              <a:rPr lang="es-ES" b="1"/>
              <a:t>mano</a:t>
            </a:r>
            <a:r>
              <a:rPr lang="es-ES"/>
              <a:t>. 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2997200"/>
            <a:ext cx="60325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4213" y="3644900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b="1"/>
              <a:t>2. </a:t>
            </a:r>
            <a:r>
              <a:rPr lang="es-ES"/>
              <a:t>Aparece una URL en la </a:t>
            </a:r>
            <a:r>
              <a:rPr lang="es-ES" b="1"/>
              <a:t>barra de estado </a:t>
            </a:r>
            <a:r>
              <a:rPr lang="es-ES"/>
              <a:t>de la parte inferior izquierda de su explorador web.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4508500"/>
            <a:ext cx="6467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o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VER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7029450" y="6165850"/>
            <a:ext cx="211455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Wilson </a:t>
            </a:r>
            <a:r>
              <a:rPr lang="es-ES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Arrubla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</a:t>
            </a:r>
            <a:r>
              <a:rPr lang="es-ES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</a:t>
            </a:r>
            <a:r>
              <a:rPr lang="es-ES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Mateus</a:t>
            </a:r>
            <a:r>
              <a:rPr lang="es-ES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rebuchet MS"/>
              </a:rPr>
              <a:t>   </a:t>
            </a:r>
            <a:endParaRPr lang="es-E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rebuchet MS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11188" y="260350"/>
            <a:ext cx="8064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2400" b="1"/>
              <a:t>Como funcionan los hipervínculos</a:t>
            </a:r>
          </a:p>
          <a:p>
            <a:endParaRPr lang="es-ES" sz="2400"/>
          </a:p>
          <a:p>
            <a:r>
              <a:rPr lang="es-ES"/>
              <a:t>Un hipervínculo de texto o gráfico </a:t>
            </a:r>
            <a:r>
              <a:rPr lang="es-ES" b="1"/>
              <a:t>oculta una URL</a:t>
            </a:r>
            <a:r>
              <a:rPr lang="es-ES"/>
              <a:t>. Al hacer clic en un hipervínculo la URL es pasada al explorador.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1844675"/>
            <a:ext cx="23622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1773238"/>
            <a:ext cx="24003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68313" y="4298950"/>
            <a:ext cx="84248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/>
              <a:t>Al hacer click sobre diferentes partes de un gráfico vinculado, llamado un </a:t>
            </a:r>
            <a:r>
              <a:rPr lang="es-ES" b="1"/>
              <a:t>mapa de imagen</a:t>
            </a:r>
            <a:r>
              <a:rPr lang="es-ES"/>
              <a:t>, se desplazará a diferentes páginas web o a diferentes puntos dentro de la misma página.</a:t>
            </a:r>
          </a:p>
          <a:p>
            <a:endParaRPr lang="es-ES"/>
          </a:p>
          <a:p>
            <a:r>
              <a:rPr lang="es-ES"/>
              <a:t>Además de apuntar a páginas web, los </a:t>
            </a:r>
            <a:r>
              <a:rPr lang="es-ES" b="1"/>
              <a:t>hipervínculos pueden acceder  a archivos multimedia</a:t>
            </a:r>
            <a:r>
              <a:rPr lang="es-ES"/>
              <a:t>, como clips de sonido o video.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569</TotalTime>
  <Words>1253</Words>
  <Application>Microsoft Office PowerPoint</Application>
  <PresentationFormat>Presentación en pantalla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Virtualix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Formato PPT</dc:title>
  <dc:creator>Hugo Araya Carrasco</dc:creator>
  <cp:lastModifiedBy>Administrador</cp:lastModifiedBy>
  <cp:revision>69</cp:revision>
  <dcterms:created xsi:type="dcterms:W3CDTF">2003-08-28T03:10:55Z</dcterms:created>
  <dcterms:modified xsi:type="dcterms:W3CDTF">2013-07-29T11:12:38Z</dcterms:modified>
</cp:coreProperties>
</file>