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EE4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7C39-EDFE-428B-BC08-FF3829FB9B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08B923-15A7-4D60-BFDC-ECA46FBDD638}" type="datetimeFigureOut">
              <a:rPr lang="es-CO" smtClean="0"/>
              <a:pPr/>
              <a:t>11/03/2013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579473-4725-4623-BB06-DAB0E42799B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OYECTO%20PREVENCION\C&#243;mo%20reaccionar%20ante%20un%20terremoto%20en%20el%20colegio.wm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ráfica alusiva a la entidad Institución Educativa José Félix de Restrepo Vél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0648"/>
            <a:ext cx="4295775" cy="2143125"/>
          </a:xfrm>
          <a:prstGeom prst="rect">
            <a:avLst/>
          </a:prstGeom>
          <a:noFill/>
        </p:spPr>
      </p:pic>
      <p:pic>
        <p:nvPicPr>
          <p:cNvPr id="1032" name="Picture 8" descr="Gráfica alusiva a Nuevas Máquinas para hacer ejercicio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01008"/>
            <a:ext cx="4788024" cy="3356992"/>
          </a:xfrm>
          <a:prstGeom prst="rect">
            <a:avLst/>
          </a:prstGeom>
          <a:noFill/>
        </p:spPr>
      </p:pic>
      <p:pic>
        <p:nvPicPr>
          <p:cNvPr id="1030" name="Picture 6" descr="Gráfica alusiva a Jardines florecidos del José Féli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8074"/>
            <a:ext cx="4286250" cy="3209926"/>
          </a:xfrm>
          <a:prstGeom prst="rect">
            <a:avLst/>
          </a:prstGeom>
          <a:noFill/>
        </p:spPr>
      </p:pic>
      <p:pic>
        <p:nvPicPr>
          <p:cNvPr id="1026" name="Picture 2" descr="C:\Users\WILSON ARRUBLA M\Documents\ESCUDO Logo_Jose_Felix1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2411760" cy="1800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4104456"/>
          </a:xfrm>
        </p:spPr>
        <p:txBody>
          <a:bodyPr>
            <a:noAutofit/>
          </a:bodyPr>
          <a:lstStyle/>
          <a:p>
            <a:r>
              <a:rPr lang="es-CO" sz="6000" b="1" dirty="0" smtClean="0">
                <a:solidFill>
                  <a:srgbClr val="0070C0"/>
                </a:solidFill>
              </a:rPr>
              <a:t>PLAN </a:t>
            </a:r>
            <a:r>
              <a:rPr lang="es-CO" sz="6000" b="1" dirty="0" smtClean="0">
                <a:solidFill>
                  <a:srgbClr val="0070C0"/>
                </a:solidFill>
              </a:rPr>
              <a:t>ESCOLAR DE GESTIÓN DE RIESGOS </a:t>
            </a:r>
            <a:r>
              <a:rPr lang="es-CO" sz="6000" b="1" dirty="0" smtClean="0">
                <a:solidFill>
                  <a:srgbClr val="0070C0"/>
                </a:solidFill>
              </a:rPr>
              <a:t>INSTITUCIÓN EDUCATIVA JOSÉ FÉLIX DE RESTREPO VELEZ SABANETA</a:t>
            </a:r>
            <a:endParaRPr lang="es-CO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84976" cy="6858000"/>
          </a:xfrm>
        </p:spPr>
        <p:txBody>
          <a:bodyPr>
            <a:normAutofit/>
          </a:bodyPr>
          <a:lstStyle/>
          <a:p>
            <a:pPr algn="ctr"/>
            <a:endParaRPr lang="es-CO" sz="4000" dirty="0" smtClean="0"/>
          </a:p>
          <a:p>
            <a:pPr algn="ctr"/>
            <a:r>
              <a:rPr lang="es-CO" sz="4000" dirty="0" smtClean="0"/>
              <a:t>Preparar </a:t>
            </a:r>
            <a:r>
              <a:rPr lang="es-CO" sz="4000" dirty="0"/>
              <a:t>a las brigadas de emergencia para administrar los contenidos y la ubicación de </a:t>
            </a:r>
            <a:r>
              <a:rPr lang="es-CO" sz="4000" dirty="0">
                <a:solidFill>
                  <a:srgbClr val="FF0000"/>
                </a:solidFill>
              </a:rPr>
              <a:t>señales pedagógicas</a:t>
            </a:r>
            <a:r>
              <a:rPr lang="es-CO" sz="4000" dirty="0"/>
              <a:t>, y para que sus integrantes sean multiplicadores del tema en charlas y talleres de prevención y atención de emergencias. El Comité, por su parte, prepara y realiza </a:t>
            </a:r>
            <a:r>
              <a:rPr lang="es-CO" sz="4000" dirty="0">
                <a:solidFill>
                  <a:srgbClr val="FF0000"/>
                </a:solidFill>
              </a:rPr>
              <a:t>simulacros</a:t>
            </a:r>
            <a:r>
              <a:rPr lang="es-CO" sz="4000" dirty="0"/>
              <a:t>, y evalúa los resultados de estas prácticas.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B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21386" cy="2132856"/>
          </a:xfrm>
        </p:spPr>
      </p:pic>
      <p:sp>
        <p:nvSpPr>
          <p:cNvPr id="5122" name="AutoShape 2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124" name="Picture 4" descr="http://t3.gstatic.com/images?q=tbn:ANd9GcTvk2bILuQ6FDs5rVZJtdKvTL6qW-NFvc1jtO7Ed2aJ7NTkz4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2132856"/>
          </a:xfrm>
          <a:prstGeom prst="rect">
            <a:avLst/>
          </a:prstGeom>
          <a:noFill/>
        </p:spPr>
      </p:pic>
      <p:pic>
        <p:nvPicPr>
          <p:cNvPr id="5128" name="Picture 8" descr="http://www.publimagen.co/img/senyalizacion/s-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ómo reaccionar ante un terremoto en el colegi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42852"/>
            <a:ext cx="9144000" cy="42860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dirty="0" smtClean="0"/>
              <a:t>CRONOGRAMA DE ACTIVIDADES</a:t>
            </a:r>
          </a:p>
        </p:txBody>
      </p:sp>
      <p:graphicFrame>
        <p:nvGraphicFramePr>
          <p:cNvPr id="31860" name="Group 116"/>
          <p:cNvGraphicFramePr>
            <a:graphicFrameLocks noGrp="1"/>
          </p:cNvGraphicFramePr>
          <p:nvPr/>
        </p:nvGraphicFramePr>
        <p:xfrm>
          <a:off x="0" y="579120"/>
          <a:ext cx="9036496" cy="6278880"/>
        </p:xfrm>
        <a:graphic>
          <a:graphicData uri="http://schemas.openxmlformats.org/drawingml/2006/table">
            <a:tbl>
              <a:tblPr/>
              <a:tblGrid>
                <a:gridCol w="3614078"/>
                <a:gridCol w="527918"/>
                <a:gridCol w="602624"/>
                <a:gridCol w="602623"/>
                <a:gridCol w="602624"/>
                <a:gridCol w="677329"/>
                <a:gridCol w="602052"/>
                <a:gridCol w="602416"/>
                <a:gridCol w="602416"/>
                <a:gridCol w="602416"/>
              </a:tblGrid>
              <a:tr h="294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ACTIVIDADES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ABR-2013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AGO-2013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NOV-2013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3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CONFORMACION DE GRUPOS DE TRABAJO Y SENSIBILIZACION BRIGADAS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SOCIALIZACIÓN  PLAN ESCOLAR PARA LA GESTIÓN DEL RIESGO  (EAFIT –  ÁREA METROPOLITANA)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CONTACTO INTERINSTITUCIONAL PARA CAPACITACION EN PRIMEROS AUXILIOS, SEGURIDAD, SALVAMENTO Y RESCATE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xxx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ANALISIS DE VULNERABILIDAD  (IDENTIFICACION DE AMENAZAS)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PREPARAR, REALIZAR SIMULACRO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REDUCCION O CORRECCION DE PELIGROS INMINENTES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INVENTARIO DE RECURSOS EXISTENTES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AMPLIACION Y CONSECUSION DE RECURSOS NECESARIOS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EJECUCION DE SIMULACROS DE EVACUACION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MEJORAMIENTO CONTINUO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GALERIA DE FOTOS Y VIDEOS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4000" dirty="0" smtClean="0"/>
              <a:t>ISTITUCIÓN EDUCATIVA JOSÉ FELIX DE RESTREPO VÉLEZ SABANETA</a:t>
            </a:r>
            <a:endParaRPr lang="es-CO" sz="4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556793"/>
          <a:ext cx="8640960" cy="489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1487706">
                <a:tc>
                  <a:txBody>
                    <a:bodyPr/>
                    <a:lstStyle/>
                    <a:p>
                      <a:pPr algn="ctr"/>
                      <a:endParaRPr lang="es-CO" sz="3200" dirty="0" smtClean="0"/>
                    </a:p>
                    <a:p>
                      <a:pPr algn="ctr"/>
                      <a:r>
                        <a:rPr lang="es-CO" sz="3200" dirty="0" smtClean="0"/>
                        <a:t>NOMBRE DEL PROYECTO</a:t>
                      </a:r>
                      <a:r>
                        <a:rPr lang="es-CO" sz="3200" dirty="0" smtClean="0"/>
                        <a:t>:</a:t>
                      </a:r>
                    </a:p>
                    <a:p>
                      <a:pPr algn="ctr"/>
                      <a:r>
                        <a:rPr lang="es-CO" sz="3200" dirty="0" smtClean="0"/>
                        <a:t> </a:t>
                      </a:r>
                      <a:r>
                        <a:rPr lang="es-CO" sz="3200" dirty="0" smtClean="0">
                          <a:solidFill>
                            <a:srgbClr val="FF0000"/>
                          </a:solidFill>
                        </a:rPr>
                        <a:t>PLAN ESCOLAR DE GESTIÓN DE </a:t>
                      </a:r>
                      <a:r>
                        <a:rPr lang="es-CO" sz="3200" dirty="0" smtClean="0">
                          <a:solidFill>
                            <a:srgbClr val="FF0000"/>
                          </a:solidFill>
                        </a:rPr>
                        <a:t>RIESGOS</a:t>
                      </a:r>
                      <a:endParaRPr lang="es-CO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2EE459"/>
                    </a:solidFill>
                  </a:tcPr>
                </a:tc>
              </a:tr>
              <a:tr h="1668414">
                <a:tc>
                  <a:txBody>
                    <a:bodyPr/>
                    <a:lstStyle/>
                    <a:p>
                      <a:pPr algn="ctr"/>
                      <a:endParaRPr lang="es-CO" sz="3200" dirty="0" smtClean="0"/>
                    </a:p>
                    <a:p>
                      <a:pPr algn="ctr"/>
                      <a:r>
                        <a:rPr lang="es-CO" sz="3200" dirty="0" smtClean="0"/>
                        <a:t>EJE TEMÁTICO: PREVENCIÓN DE DESASTRES</a:t>
                      </a:r>
                      <a:endParaRPr lang="es-CO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68414">
                <a:tc>
                  <a:txBody>
                    <a:bodyPr/>
                    <a:lstStyle/>
                    <a:p>
                      <a:pPr algn="ctr"/>
                      <a:endParaRPr lang="es-CO" sz="2800" dirty="0" smtClean="0"/>
                    </a:p>
                    <a:p>
                      <a:pPr algn="ctr"/>
                      <a:r>
                        <a:rPr lang="es-CO" sz="2800" dirty="0" smtClean="0"/>
                        <a:t>DOCENTE DINAMIZADOR: WILSON ARRUBLA MATEUS</a:t>
                      </a:r>
                      <a:endParaRPr lang="es-CO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3067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sz="6600" dirty="0" smtClean="0">
                <a:solidFill>
                  <a:srgbClr val="00B0F0"/>
                </a:solidFill>
              </a:rPr>
              <a:t>SLOGAN</a:t>
            </a:r>
            <a:endParaRPr lang="es-CO" sz="6600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6600" dirty="0" smtClean="0">
                <a:solidFill>
                  <a:srgbClr val="008000"/>
                </a:solidFill>
              </a:rPr>
              <a:t>“Prevenir </a:t>
            </a:r>
            <a:r>
              <a:rPr lang="es-CO" sz="6600" dirty="0">
                <a:solidFill>
                  <a:srgbClr val="008000"/>
                </a:solidFill>
              </a:rPr>
              <a:t>y saber cómo actuar, resulta indispensable para salvaguardar </a:t>
            </a:r>
            <a:r>
              <a:rPr lang="es-CO" sz="6600" dirty="0" smtClean="0">
                <a:solidFill>
                  <a:srgbClr val="008000"/>
                </a:solidFill>
              </a:rPr>
              <a:t>la vida”</a:t>
            </a:r>
            <a:endParaRPr lang="es-CO" sz="6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27784" y="332656"/>
            <a:ext cx="5832648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PLAN ESCOLAR DE EMERGENCIA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752528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/>
              <a:t>El </a:t>
            </a:r>
            <a:r>
              <a:rPr lang="es-CO" sz="3600" b="1" dirty="0"/>
              <a:t>Plan Escolar de Emergencia y Contingencia, identifica, previene y mitiga los riesgos en la comunidad educativa, fomentando una cultura que genera </a:t>
            </a:r>
            <a:r>
              <a:rPr lang="es-CO" sz="3600" b="1" dirty="0" smtClean="0"/>
              <a:t>comportamientos  </a:t>
            </a:r>
            <a:r>
              <a:rPr lang="es-CO" sz="3600" b="1" dirty="0"/>
              <a:t>adecuados en el caso de presentarse cualquier situación de riesgo. </a:t>
            </a:r>
          </a:p>
        </p:txBody>
      </p:sp>
      <p:pic>
        <p:nvPicPr>
          <p:cNvPr id="13314" name="Picture 2" descr="http://t0.gstatic.com/images?q=tbn:ANd9GcR5C1ie5S0d5T3MxpousKlf39nR9fcjPi_0BvpaWzgrj08Vgcqy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s-CO" dirty="0" smtClean="0"/>
              <a:t>PROPUESTA DE TRABAJO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640960" cy="5085184"/>
          </a:xfrm>
        </p:spPr>
        <p:txBody>
          <a:bodyPr>
            <a:normAutofit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Conformar, entre profesores, </a:t>
            </a:r>
            <a:r>
              <a:rPr lang="es-CO" sz="3200" dirty="0" smtClean="0">
                <a:solidFill>
                  <a:schemeClr val="tx1"/>
                </a:solidFill>
              </a:rPr>
              <a:t>estudiantes </a:t>
            </a:r>
            <a:r>
              <a:rPr lang="es-CO" sz="3200" dirty="0">
                <a:solidFill>
                  <a:schemeClr val="tx1"/>
                </a:solidFill>
              </a:rPr>
              <a:t>y directivas, un grupo de trabajo o comité, responsable de organizar, planear y poner en funcionamiento el plan de emergencias</a:t>
            </a:r>
            <a:r>
              <a:rPr lang="es-CO" sz="3200" dirty="0" smtClean="0">
                <a:solidFill>
                  <a:schemeClr val="tx1"/>
                </a:solidFill>
              </a:rPr>
              <a:t>.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12290" name="Picture 2" descr="Cubo de la estuctura de los grupos integrantes del Plan de Actuaci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861048"/>
            <a:ext cx="5472608" cy="265747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 rot="16200000">
            <a:off x="2883828" y="533319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PREVENCIÓN</a:t>
            </a:r>
            <a:endParaRPr lang="es-CO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6" name="Picture 22" descr="http://t0.gstatic.com/images?q=tbn:ANd9GcR6vEl6hLLud4CxpuV7DVEM2cWpk6V6pFzxhBciWwr73km8fAaJ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3675" y="0"/>
            <a:ext cx="2600325" cy="1762126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Autofit/>
          </a:bodyPr>
          <a:lstStyle/>
          <a:p>
            <a:r>
              <a:rPr lang="es-CO" sz="2800" dirty="0"/>
              <a:t>El comité se encarga de estructurar un plan de prevención que identifica las amenazas para el colegio y sus ocupantes. En el plan quedan consignadas las principales amenazas internas y externas de la institución. Para ello resulta necesario:</a:t>
            </a:r>
          </a:p>
          <a:p>
            <a:r>
              <a:rPr lang="es-CO" sz="2800" dirty="0"/>
              <a:t>- Levantar un inventario de recursos institucionales, identificando sus virtudes y deficiencias.</a:t>
            </a:r>
            <a:br>
              <a:rPr lang="es-CO" sz="2800" dirty="0"/>
            </a:br>
            <a:r>
              <a:rPr lang="es-CO" sz="2800" dirty="0"/>
              <a:t>- Diseñar un plan de evacuación que identifique la planta física y las zonas más seguras.</a:t>
            </a:r>
            <a:br>
              <a:rPr lang="es-CO" sz="2800" dirty="0"/>
            </a:br>
            <a:r>
              <a:rPr lang="es-CO" sz="2800" dirty="0"/>
              <a:t>- Adelantar capacitaciones en posibles emergencias y/o desastres, con la ayuda de organizaciones como los Bomberos, la Cruz Roja y la Defensa </a:t>
            </a:r>
            <a:r>
              <a:rPr lang="es-CO" sz="2800" dirty="0" smtClean="0"/>
              <a:t>Civil. entre otras.</a:t>
            </a:r>
            <a:endParaRPr lang="es-CO" sz="2800" dirty="0"/>
          </a:p>
          <a:p>
            <a:endParaRPr lang="es-CO" sz="2800" dirty="0"/>
          </a:p>
        </p:txBody>
      </p:sp>
      <p:sp>
        <p:nvSpPr>
          <p:cNvPr id="11266" name="AutoShape 2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0" name="AutoShape 6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2" name="AutoShape 8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4" name="AutoShape 10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6" name="AutoShape 12" descr="data:image/jpeg;base64,/9j/4AAQSkZJRgABAQAAAQABAAD/2wCEAAkGBhQRERUUEhQWFRQSFxQVFxYYGBgZHRgXGhgZGBUaFxkcHyYeHB0kGh0VHzAgIycqLCwsFx4xNTAsNygrLCkBCQoKDgwOGg8PGikkHyQsNiwpLCwsLCwvLSwvNC0vLC4vLC8pKSwpKS8sLSosLCwsLCksLCwsLCwsLCwpLCwsKf/AABEIAHgAhwMBIgACEQEDEQH/xAAbAAABBQEBAAAAAAAAAAAAAAAFAAMEBgcBAv/EAEEQAAIBAgQEAwMJBAkFAAAAAAECAwARBAUSIQYTMVEiQXEyYYEUFSNCUpGhsdFicpLBBxYzU4KTorLSRIPC4eL/xAAaAQABBQEAAAAAAAAAAAAAAAAFAAECAwQG/8QAKhEAAgIBAgUDAwUAAAAAAAAAAQIAAxEEMRITIUFRIjJxFGGRBSMzgcH/2gAMAwEAAhEDEQA/ANwJpp8SBTWMn0is0zHMJWxOIEbzmVZIhEq6jEFKoW5m2gD2r3N+1D7NUQxVe0uSvIyZpTZio868/Oa96zuHNnjSQ6kJOJnUc136A7KgVWY+gFhXTxO7qGijU3wwxJ1uVsLsGUWU3Ph2OwrKdVf2l3KSaJ85LS+cl71S8Zm5WGJ0XU05jCKTYXcahqIHQC5Nu1CYc8eHn8y2tsVylBdii/QoxINtQWwJsF6n40l1dxERpQTSvnNe9d+cV71n2LzhpMBNKt0dVkFwTsym2pCQDY9QbedeYsc0MalY5i0kkcYE8nmwO6nxWHenGrt+3iLkpNEGYL3r18uXvWdYfiGUsuuNAvOOHcq5J172ZRpHh6Dc3391eYOLtTbKCp5umxbUOWGILjTpAaxtYm216f6u7wI3JTzNH+Wr3rny9e9Z9Bn0ziILGgeZTKAXNljAXdiFvqJawAFu9R24vOiMhVDujyFWZrAKxUKCqm7Eg+Vhal9Xd4EXJTzNK+WjvS+WDvWcT8VSASOkQKQxwyvqcq2mQX0hdJ8QsepttRCLNZJJJFRV5UTGNnLEMW03OhQCNrjckdTT/WWDcRclfMu/y0V6jxQNZkeKmiw0EngYNEkjK0jGQg7G1ksf3msCdqMZZnzNini8CiPyLMJGFhZ1W2kobkXvfapjVvnqOkY1LjeXulTcD3ApUTByMzKekHZs9hVew+CVHkcXvKwZt/MKFFvgBR7OKD1y9p9bfMJ0j0CDG4eTUGV5EYPK+pSL/S25g3B2Nh7xalh8hiQaQT/YcixO/Luxv63Y71Cx+NklxDQ4dXkfSltLFUj3bWz26n2Ou35UayrgdgFeaZzKN7qRYG1tywJc+th2Aq8VuQMmQLoDtGcRlCPEkV2Aj5ehgfEpQAKQe+1MDh1NJGuTU0gm5moahJpCagbW3Ata1tzR9+HCP+okH+GL/hXkZA3liGPqkf8AICo8uwd4uYhgubLQ8LQu7uHUqWJGog+gA/CmVyUWUPLLJodJF1Fdil7WsBsb7+goycjl/v1+MQ/51z5lm/vU/wAs/wDKm5bjvJcxIJ+ZU/a/tvlHX6/6e6vMWTKmoCSQRvrHKuNIL+1p2v1JIF/Oi5ySX++X/K/+6F8RZbJFCZTIGCbNZAukHYPfUfZbSfS9MEfOMxcaSJmOVkJDykkZoVKKySLGwWwBBLbEGwv2sDXMBw7oihHMeOWJCheMjcMdTL4gQRfvvtU3Jpy8EbMbsy3b3NfxD4G4+FdxOcQxNpklRWtexIBt5bVHif2yeBvG5skRxKGLHnpGjm+9kBAI267m9ekygLK0iO66zqdARpdtOm5BF72t0IvYU3/WTD+UoPorn8hXP6xReWs/9t/0pcNngxemMNwnFp0B5FXlLCwDDxot9Gra9xc9LXqdHlQ5wlZ3Ypq0KSNKahZtNhfp3JpqPP4mZVBYFiFF0YC56C5FqJCmZnHuiAHaWPLmutKvGVezSro6DmsQZZ7jIWcmhVEs5PioY7WFc1YfWfmEqh6ROZBAiY0hFC8yKSR7C2puZGAx7nc1a5Wt0qrZDvi3b7MCD+KRj/40VzviKDCqXnkCAKWA+swHXSvU72HxojUf2wBvMto9Zg7jaEyQRoFWTViIBokJCt4ujEeVAMrxC5ZLihM8SM0SSRQK50gln0xxBtzdrdB1ai3B/FUuYmSTkCPDIdKMzXd3HXboAPz2qwYxokGuTQAv1mAPoB539wqziwOEysiZ5HhZ1hGFkDQynEYadCXDEs2ou1wenOXcdmq2cFYsywSOQVLYie6n6rAgMPgb0WwmMSYEqCShsbrYg2B6HfzBrnyzSbcqTr1Cgj4kGkzZGMRAYj7igfFG8UaHcSyopHdRdyD7jpo5quOhHrVd4lf6TDD9qVvuS386HWALZn7GXV9SBOQxhVAUAAbAAWAHuA6VVsTd8TIqkgyTLHcdQqRgtb32B++rWlV7IsC8+MYoVGjnyHVe3icIOno1aNAubOst1JIQ4hiHhC63Msv8Q/SjeTcPxclCdRLKCSWPnXZMJNp0GeNTbosdzb4t+NqyLjvNsThMYIcPiJyIoo+hIsQL+EKAttNj59d6PMib4EG1cbHBMufEmBSLGwRx6rMVkYFi26sSCL9NlNFYpgTWecP8RzYrERnEqwkC3DspUOirINQ8gbt5Vb8JPZq5z9Ss4bgB4hjTVE1kncS95aPBSprJcSGTYg27b/jSo9R/GIKs9xkLOvaFCcQdqLZ17VC3F65u4epvmFKfaJW8fxguBke1i8nITfosaB3ka3c6wo97DtWZZ/xBJjJpJperWIHkqi+hF9w39Sb1P4+IbMJfcI1+5R+tRckydZ9ZkZlRdCeEXLSSG0aD/UT7hRbTqAigeJSwHEWM3PJ4hgstjsL8qBWI6XYjU2/lck71Xs7xU6M0s5OgX8agKIxttFuxF9wZGA77dKn5xxAowEkMhEWJESxtESNXiCqSAL3BUk+74VX+HsRrxcEbyvJGzNeN21AkIxQ2O5sRe3SnX0kk7yFdZZC/iW/gbGiTCr4CpW2prGzk/WBO5JFib96lZjBFq3MQP7SO3+1hReoz4eQn+00jsqKD/Eb/AJVTnrmUzuFjso3U/uqVH3Ek/jQDiX+3w/7sx/2U9JnEj4pUjb6NZOUVsDzCFJmYnqAnhAt53qPxU9sRD7o5j/qUVn1FeAXPiXU+8Ce1kAAqBwE/0s7Dfwx/6nlb+VNti1XxMwVR1JNgKDcK8UYaKKWNsQkU7gKuq4swDhSTaw3bz71L9KYs5PaW61eFcd4Xz6RDjGd2lW6ERuAPC0Z8ei29l3O+27dRahWfZm0zKSQJo1WEkAEamLl2AP2k0kdtQruKQFrcrSEZg5MmpnNtwpB6NcEk2vttVOzPi4GXZGKMWMiEFHRw5C2YfsadvWihs4iwWQSjAVmGR/kNZVGxkWUEMyiWJV8XiQEBfZv4r+EMbCy+6vWGmlUT84goWhVQCGuskmk9PMi4sbd6J8MYxmV0hjVdSqyuGuqIRpW99zaxIHn51GxqwQzthgm8hwpUEEKzKSzF36Am1u5JrLbT1AYZYY/GRLFuVwXrPpOZpXC8ehNICAL9VPZU7kgUq8cMNZdOkLa+wII+BHXfvvSokhJXrB9mAxAnvO/aoZRPPPbHpQ2uau/kb5hGr2CZPx3ksnyifEIpaAMoZx5PpAYW62G2/Ter3wjkkcmAwulQrWWYMBvzd7Oe59abnyzSZJCQ0ccoRkK+0k4BkBN7EAsDa2/n0FGcuxCxR+FbLENkQXsFHRVHX0orW4AUCRClgT4j2dsmGvJNKitKbsxsgJAAAUddgBtuaADPvlU0MESELJIBz3FiAAXJiU+IHw+0bWv0NR894zXGRBBh5kYMGQyBUIZTbdSdQBF6XC0WvH4cfZMj/chH86m3RvmWImaCx7TUXTah2b43kwSSDqiMR69F/G1FX6VTeOM/VUOHQa5G0lxewRQwazHfxG2w+NRtrwwmCsFzwgZg3AY84JyZYmZfCgcHcR9ZHtbq0hdjcg7DtUniiZXlw7oQVeKQqR0IJQg1zC5q+MXThks4YcwyLdIrbkN9okdNPk19qazDL+VJh4rglYpWJAsPFKNlHkoJsB2FZtYByz8TTUOG0D7wPgY+bi4iwYiMvpTSdK6brzdXRiT7rAe+hf8ASFioHw00hhXnApCkmxPic+Y9k+Br33sR3qwZVOIMOzL45ZnkMa+dgzBQeyLuSfeaFZtCJIlgkAkLsGkNh/EB01FrBb/yrRUAnCiiWt7WsY/mRp1VsOy6HcMsZ6GxXloHYN020m2+5AobJwLE6F4pGUl2VVH06sNOsWYb3VdmNzurUflw0AMcjoTAFYkAErq2Cak6W9ra3W1SZMYssQPLVYG3RSACLX1FrbL2t5WN+tqfmAAsRuZNUYsFU7DpKTlPBuNLh4bqocAvHIASLA6lBIuLEGxq7PIxh5skjbgKqDSOY6XVWcC/iuSQo2HvtQfFY0kNctDDOG0rcgS2tptY+AMo6WG1rnemcJjlBUQvAdOw2GpR5AxhdWr0O9TPHiZzcgfD7TUODYAFYgob2vo2F7WO1zY3++u07wZhymHF73O+/X4+/wA/jSrapyBB5wTmOZ57Q9KGUUz0eIVXc6H0D7kbC1vM6hpX0Y2X41zdwzcR94Tr9glc4izdlHKVrB5HxDgdXWORI0X0ur/cKmZbxJAXJWZAD9VjoI9Q1qC4jJ+fK6bq2HRFuGuy3MjFSeh3J9x2NAZcskBtdGH7SfobVuZQMCEdJSHrz53/AD/UvfFXEkOIgEMLq8wdGUr4lS3Usw26XFgb16/oxcviZ2e14ECEjpdmuSL9NlHpVLy7LJ5DpQgDuBoUehN2PwA9asAydcKjAyFi4XUi+FCR0LDq3U+0TVwbuZXZpyV5SHfeXHiPjQC8eGNz0aXqq/ufbb8B7+lZvicddjvtclmJvc+bMfM0sXjyx3ICr8ABR3hHJIJSs+IkjES7pGzreQ+TOL7KPJfPz22NbObDntNC11aCvibqxlu/o/ylo8OZHBBnfmBT1CaQqX95Av8A4hQrj7MxhsQHtqb5OwVPtHmX+A71aW4twi7c9Phc/kKoXGOMXEu8ikMqvFh0I+zqV3+9vwArTXp0vPAf7+BObtvZCbDvK/l2cmFmNrvp0SWsA8rStYWIvpF/q79O9EFR1KcwhSza7dXkcAkFrbKqi9kBPTrQrBD6UGwIOKdum4Olv0FT8wxyu0ViCyykee11YEE0Z09Kgl8d8QRdqXdQmem8JZONczqfZhZpLe97aPuPMP3VH+YWaRUKhjYsUDsEbxH6Sby38lAJJvevWAEgxLCIgalDSFhqGmw0AgEG+ot0PenFx80ErH2y22rRqBF7hdIcFSrFrbkEEXrFYmC2B3M6PSkvSrDwJLw+TzQy6vDuo8UY6nmam5pbcgISAB2FReL4S6o8SWlVxpdWVWsdigHVyRvbptT+Gx1pTzZJi1/q7xm63CtGAdBA7E+vlQ2bGCfE7giKG6p1BaQ+03usNh6m9D7XKtlu28tSriUqB1M0vhF2MClxZio1D37g0qe4bBEQvue/fsaVb09ogrBHQzmep0NBnjDCzAEHqCLg1acZhtYtQh8pa9ANXUy2k43m+mxeHBMpckiQYxwFCq8EZsABuGkH6UOmI6ijnE+Qv8oiYD2opFPqrIw/AtQqTKnHUGr0zwDMM6QqU6GMJiSBsbUNzLH2NmJZm6KNyf8A176KrgHPRTQvM8lnLjSh7XtTzai5boQIU4XyNJV5stmdWKiPqiEW3P2zYjc7b7CrIcEPJVH+Ff0obwXlsivMjAi4ikHxDK35CrT83P2rBerF+8D2vixgTnrBS4U96AcUYYa4yl9YeN5QPOJSd2Hmw8rb2B8qu3zY/ahOccF886wWSQW8S+drWuDt5Aem1T0n7Ngfr0mW4rahU4lHy8Rc1ArqT8ok6HyKvpPbzonmsaIg0+JkkWUqCPZvpYseijxDc1E4lyN0ldApsIEYX39nUL+u1EOG+HmZ5UK6RNhyNgB1YfrXTLqmGn5qjfrAP0687lk7STkMgkM0gAA1LFa4b2BvuNurfhTWZWEi+tSMpwOI5zvIuhVHLIsBqZemw7dL9vWnsfgCzg2pcRfrOm0HDWAo2AlcjmOhCCQ00kjlgbEL4r2PvWy/GvMGGLzRqqlVDW91rGpmWYMPDGtxqQEEXFwfMEdQatvD/DwupP1Tf8/1oIEayzBHcy42rUhbPWWnK4NMaj3VyparYUqMgYGJz7HJzPVctSpU8aeWiBtcDbpTMuARuqilSpiAY4YjaNw5Ui+QqQMOvYUqVMFAki7Hczq4dQdQAva3wr3alSp8CQitStSpUsCKR5MvRmLMoJK6d+1ybfiadWAC1gNth6UqVPFiIYdRfYbm59aRw6n6o+6uUqUfJjAyqLUW5a6mIJJAPQWH4VKVAOm1cpUpGeqVKlSi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8" name="AutoShape 14" descr="data:image/jpeg;base64,/9j/4AAQSkZJRgABAQAAAQABAAD/2wCEAAkGBhQRERUUEhQWFRQSFxQVFxYYGBgZHRgXGhgZGBUaFxkcHyYeHB0kGh0VHzAgIycqLCwsFx4xNTAsNygrLCkBCQoKDgwOGg8PGikkHyQsNiwpLCwsLCwvLSwvNC0vLC4vLC8pKSwpKS8sLSosLCwsLCksLCwsLCwsLCwpLCwsKf/AABEIAHgAhwMBIgACEQEDEQH/xAAbAAABBQEBAAAAAAAAAAAAAAAFAAMEBgcBAv/EAEEQAAIBAgQEAwMJBAkFAAAAAAECAwARBAUSIQYTMVEiQXEyYYEUFSNCUpGhsdFicpLBBxYzU4KTorLSRIPC4eL/xAAaAQABBQEAAAAAAAAAAAAAAAAFAAECAwQG/8QAKhEAAgIBAgUDAwUAAAAAAAAAAQIAAxEEMRITIUFRIjJxFGGRBSMzgcH/2gAMAwEAAhEDEQA/ANwJpp8SBTWMn0is0zHMJWxOIEbzmVZIhEq6jEFKoW5m2gD2r3N+1D7NUQxVe0uSvIyZpTZio868/Oa96zuHNnjSQ6kJOJnUc136A7KgVWY+gFhXTxO7qGijU3wwxJ1uVsLsGUWU3Ph2OwrKdVf2l3KSaJ85LS+cl71S8Zm5WGJ0XU05jCKTYXcahqIHQC5Nu1CYc8eHn8y2tsVylBdii/QoxINtQWwJsF6n40l1dxERpQTSvnNe9d+cV71n2LzhpMBNKt0dVkFwTsym2pCQDY9QbedeYsc0MalY5i0kkcYE8nmwO6nxWHenGrt+3iLkpNEGYL3r18uXvWdYfiGUsuuNAvOOHcq5J172ZRpHh6Dc3391eYOLtTbKCp5umxbUOWGILjTpAaxtYm216f6u7wI3JTzNH+Wr3rny9e9Z9Bn0ziILGgeZTKAXNljAXdiFvqJawAFu9R24vOiMhVDujyFWZrAKxUKCqm7Eg+Vhal9Xd4EXJTzNK+WjvS+WDvWcT8VSASOkQKQxwyvqcq2mQX0hdJ8QsepttRCLNZJJJFRV5UTGNnLEMW03OhQCNrjckdTT/WWDcRclfMu/y0V6jxQNZkeKmiw0EngYNEkjK0jGQg7G1ksf3msCdqMZZnzNini8CiPyLMJGFhZ1W2kobkXvfapjVvnqOkY1LjeXulTcD3ApUTByMzKekHZs9hVew+CVHkcXvKwZt/MKFFvgBR7OKD1y9p9bfMJ0j0CDG4eTUGV5EYPK+pSL/S25g3B2Nh7xalh8hiQaQT/YcixO/Luxv63Y71Cx+NklxDQ4dXkfSltLFUj3bWz26n2Ou35UayrgdgFeaZzKN7qRYG1tywJc+th2Aq8VuQMmQLoDtGcRlCPEkV2Aj5ehgfEpQAKQe+1MDh1NJGuTU0gm5moahJpCagbW3Ata1tzR9+HCP+okH+GL/hXkZA3liGPqkf8AICo8uwd4uYhgubLQ8LQu7uHUqWJGog+gA/CmVyUWUPLLJodJF1Fdil7WsBsb7+goycjl/v1+MQ/51z5lm/vU/wAs/wDKm5bjvJcxIJ+ZU/a/tvlHX6/6e6vMWTKmoCSQRvrHKuNIL+1p2v1JIF/Oi5ySX++X/K/+6F8RZbJFCZTIGCbNZAukHYPfUfZbSfS9MEfOMxcaSJmOVkJDykkZoVKKySLGwWwBBLbEGwv2sDXMBw7oihHMeOWJCheMjcMdTL4gQRfvvtU3Jpy8EbMbsy3b3NfxD4G4+FdxOcQxNpklRWtexIBt5bVHif2yeBvG5skRxKGLHnpGjm+9kBAI267m9ekygLK0iO66zqdARpdtOm5BF72t0IvYU3/WTD+UoPorn8hXP6xReWs/9t/0pcNngxemMNwnFp0B5FXlLCwDDxot9Gra9xc9LXqdHlQ5wlZ3Ypq0KSNKahZtNhfp3JpqPP4mZVBYFiFF0YC56C5FqJCmZnHuiAHaWPLmutKvGVezSro6DmsQZZ7jIWcmhVEs5PioY7WFc1YfWfmEqh6ROZBAiY0hFC8yKSR7C2puZGAx7nc1a5Wt0qrZDvi3b7MCD+KRj/40VzviKDCqXnkCAKWA+swHXSvU72HxojUf2wBvMto9Zg7jaEyQRoFWTViIBokJCt4ujEeVAMrxC5ZLihM8SM0SSRQK50gln0xxBtzdrdB1ai3B/FUuYmSTkCPDIdKMzXd3HXboAPz2qwYxokGuTQAv1mAPoB539wqziwOEysiZ5HhZ1hGFkDQynEYadCXDEs2ou1wenOXcdmq2cFYsywSOQVLYie6n6rAgMPgb0WwmMSYEqCShsbrYg2B6HfzBrnyzSbcqTr1Cgj4kGkzZGMRAYj7igfFG8UaHcSyopHdRdyD7jpo5quOhHrVd4lf6TDD9qVvuS386HWALZn7GXV9SBOQxhVAUAAbAAWAHuA6VVsTd8TIqkgyTLHcdQqRgtb32B++rWlV7IsC8+MYoVGjnyHVe3icIOno1aNAubOst1JIQ4hiHhC63Msv8Q/SjeTcPxclCdRLKCSWPnXZMJNp0GeNTbosdzb4t+NqyLjvNsThMYIcPiJyIoo+hIsQL+EKAttNj59d6PMib4EG1cbHBMufEmBSLGwRx6rMVkYFi26sSCL9NlNFYpgTWecP8RzYrERnEqwkC3DspUOirINQ8gbt5Vb8JPZq5z9Ss4bgB4hjTVE1kncS95aPBSprJcSGTYg27b/jSo9R/GIKs9xkLOvaFCcQdqLZ17VC3F65u4epvmFKfaJW8fxguBke1i8nITfosaB3ka3c6wo97DtWZZ/xBJjJpJperWIHkqi+hF9w39Sb1P4+IbMJfcI1+5R+tRckydZ9ZkZlRdCeEXLSSG0aD/UT7hRbTqAigeJSwHEWM3PJ4hgstjsL8qBWI6XYjU2/lck71Xs7xU6M0s5OgX8agKIxttFuxF9wZGA77dKn5xxAowEkMhEWJESxtESNXiCqSAL3BUk+74VX+HsRrxcEbyvJGzNeN21AkIxQ2O5sRe3SnX0kk7yFdZZC/iW/gbGiTCr4CpW2prGzk/WBO5JFib96lZjBFq3MQP7SO3+1hReoz4eQn+00jsqKD/Eb/AJVTnrmUzuFjso3U/uqVH3Ek/jQDiX+3w/7sx/2U9JnEj4pUjb6NZOUVsDzCFJmYnqAnhAt53qPxU9sRD7o5j/qUVn1FeAXPiXU+8Ce1kAAqBwE/0s7Dfwx/6nlb+VNti1XxMwVR1JNgKDcK8UYaKKWNsQkU7gKuq4swDhSTaw3bz71L9KYs5PaW61eFcd4Xz6RDjGd2lW6ERuAPC0Z8ei29l3O+27dRahWfZm0zKSQJo1WEkAEamLl2AP2k0kdtQruKQFrcrSEZg5MmpnNtwpB6NcEk2vttVOzPi4GXZGKMWMiEFHRw5C2YfsadvWihs4iwWQSjAVmGR/kNZVGxkWUEMyiWJV8XiQEBfZv4r+EMbCy+6vWGmlUT84goWhVQCGuskmk9PMi4sbd6J8MYxmV0hjVdSqyuGuqIRpW99zaxIHn51GxqwQzthgm8hwpUEEKzKSzF36Am1u5JrLbT1AYZYY/GRLFuVwXrPpOZpXC8ehNICAL9VPZU7kgUq8cMNZdOkLa+wII+BHXfvvSokhJXrB9mAxAnvO/aoZRPPPbHpQ2uau/kb5hGr2CZPx3ksnyifEIpaAMoZx5PpAYW62G2/Ter3wjkkcmAwulQrWWYMBvzd7Oe59abnyzSZJCQ0ccoRkK+0k4BkBN7EAsDa2/n0FGcuxCxR+FbLENkQXsFHRVHX0orW4AUCRClgT4j2dsmGvJNKitKbsxsgJAAAUddgBtuaADPvlU0MESELJIBz3FiAAXJiU+IHw+0bWv0NR894zXGRBBh5kYMGQyBUIZTbdSdQBF6XC0WvH4cfZMj/chH86m3RvmWImaCx7TUXTah2b43kwSSDqiMR69F/G1FX6VTeOM/VUOHQa5G0lxewRQwazHfxG2w+NRtrwwmCsFzwgZg3AY84JyZYmZfCgcHcR9ZHtbq0hdjcg7DtUniiZXlw7oQVeKQqR0IJQg1zC5q+MXThks4YcwyLdIrbkN9okdNPk19qazDL+VJh4rglYpWJAsPFKNlHkoJsB2FZtYByz8TTUOG0D7wPgY+bi4iwYiMvpTSdK6brzdXRiT7rAe+hf8ASFioHw00hhXnApCkmxPic+Y9k+Br33sR3qwZVOIMOzL45ZnkMa+dgzBQeyLuSfeaFZtCJIlgkAkLsGkNh/EB01FrBb/yrRUAnCiiWt7WsY/mRp1VsOy6HcMsZ6GxXloHYN020m2+5AobJwLE6F4pGUl2VVH06sNOsWYb3VdmNzurUflw0AMcjoTAFYkAErq2Cak6W9ra3W1SZMYssQPLVYG3RSACLX1FrbL2t5WN+tqfmAAsRuZNUYsFU7DpKTlPBuNLh4bqocAvHIASLA6lBIuLEGxq7PIxh5skjbgKqDSOY6XVWcC/iuSQo2HvtQfFY0kNctDDOG0rcgS2tptY+AMo6WG1rnemcJjlBUQvAdOw2GpR5AxhdWr0O9TPHiZzcgfD7TUODYAFYgob2vo2F7WO1zY3++u07wZhymHF73O+/X4+/wA/jSrapyBB5wTmOZ57Q9KGUUz0eIVXc6H0D7kbC1vM6hpX0Y2X41zdwzcR94Tr9glc4izdlHKVrB5HxDgdXWORI0X0ur/cKmZbxJAXJWZAD9VjoI9Q1qC4jJ+fK6bq2HRFuGuy3MjFSeh3J9x2NAZcskBtdGH7SfobVuZQMCEdJSHrz53/AD/UvfFXEkOIgEMLq8wdGUr4lS3Usw26XFgb16/oxcviZ2e14ECEjpdmuSL9NlHpVLy7LJ5DpQgDuBoUehN2PwA9asAydcKjAyFi4XUi+FCR0LDq3U+0TVwbuZXZpyV5SHfeXHiPjQC8eGNz0aXqq/ufbb8B7+lZvicddjvtclmJvc+bMfM0sXjyx3ICr8ABR3hHJIJSs+IkjES7pGzreQ+TOL7KPJfPz22NbObDntNC11aCvibqxlu/o/ylo8OZHBBnfmBT1CaQqX95Av8A4hQrj7MxhsQHtqb5OwVPtHmX+A71aW4twi7c9Phc/kKoXGOMXEu8ikMqvFh0I+zqV3+9vwArTXp0vPAf7+BObtvZCbDvK/l2cmFmNrvp0SWsA8rStYWIvpF/q79O9EFR1KcwhSza7dXkcAkFrbKqi9kBPTrQrBD6UGwIOKdum4Olv0FT8wxyu0ViCyykee11YEE0Z09Kgl8d8QRdqXdQmem8JZONczqfZhZpLe97aPuPMP3VH+YWaRUKhjYsUDsEbxH6Sby38lAJJvevWAEgxLCIgalDSFhqGmw0AgEG+ot0PenFx80ErH2y22rRqBF7hdIcFSrFrbkEEXrFYmC2B3M6PSkvSrDwJLw+TzQy6vDuo8UY6nmam5pbcgISAB2FReL4S6o8SWlVxpdWVWsdigHVyRvbptT+Gx1pTzZJi1/q7xm63CtGAdBA7E+vlQ2bGCfE7giKG6p1BaQ+03usNh6m9D7XKtlu28tSriUqB1M0vhF2MClxZio1D37g0qe4bBEQvue/fsaVb09ogrBHQzmep0NBnjDCzAEHqCLg1acZhtYtQh8pa9ANXUy2k43m+mxeHBMpckiQYxwFCq8EZsABuGkH6UOmI6ijnE+Qv8oiYD2opFPqrIw/AtQqTKnHUGr0zwDMM6QqU6GMJiSBsbUNzLH2NmJZm6KNyf8A176KrgHPRTQvM8lnLjSh7XtTzai5boQIU4XyNJV5stmdWKiPqiEW3P2zYjc7b7CrIcEPJVH+Ff0obwXlsivMjAi4ikHxDK35CrT83P2rBerF+8D2vixgTnrBS4U96AcUYYa4yl9YeN5QPOJSd2Hmw8rb2B8qu3zY/ahOccF886wWSQW8S+drWuDt5Aem1T0n7Ngfr0mW4rahU4lHy8Rc1ArqT8ok6HyKvpPbzonmsaIg0+JkkWUqCPZvpYseijxDc1E4lyN0ldApsIEYX39nUL+u1EOG+HmZ5UK6RNhyNgB1YfrXTLqmGn5qjfrAP0687lk7STkMgkM0gAA1LFa4b2BvuNurfhTWZWEi+tSMpwOI5zvIuhVHLIsBqZemw7dL9vWnsfgCzg2pcRfrOm0HDWAo2AlcjmOhCCQ00kjlgbEL4r2PvWy/GvMGGLzRqqlVDW91rGpmWYMPDGtxqQEEXFwfMEdQatvD/DwupP1Tf8/1oIEayzBHcy42rUhbPWWnK4NMaj3VyparYUqMgYGJz7HJzPVctSpU8aeWiBtcDbpTMuARuqilSpiAY4YjaNw5Ui+QqQMOvYUqVMFAki7Hczq4dQdQAva3wr3alSp8CQitStSpUsCKR5MvRmLMoJK6d+1ybfiadWAC1gNth6UqVPFiIYdRfYbm59aRw6n6o+6uUqUfJjAyqLUW5a6mIJJAPQWH4VKVAOm1cpUpGeqVKlSi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80" name="AutoShape 16" descr="data:image/jpeg;base64,/9j/4AAQSkZJRgABAQAAAQABAAD/2wCEAAkGBhQRERUUEhQWFRQSFxQVFxYYGBgZHRgXGhgZGBUaFxkcHyYeHB0kGh0VHzAgIycqLCwsFx4xNTAsNygrLCkBCQoKDgwOGg8PGikkHyQsNiwpLCwsLCwvLSwvNC0vLC4vLC8pKSwpKS8sLSosLCwsLCksLCwsLCwsLCwpLCwsKf/AABEIAHgAhwMBIgACEQEDEQH/xAAbAAABBQEBAAAAAAAAAAAAAAAFAAMEBgcBAv/EAEEQAAIBAgQEAwMJBAkFAAAAAAECAwARBAUSIQYTMVEiQXEyYYEUFSNCUpGhsdFicpLBBxYzU4KTorLSRIPC4eL/xAAaAQABBQEAAAAAAAAAAAAAAAAFAAECAwQG/8QAKhEAAgIBAgUDAwUAAAAAAAAAAQIAAxEEMRITIUFRIjJxFGGRBSMzgcH/2gAMAwEAAhEDEQA/ANwJpp8SBTWMn0is0zHMJWxOIEbzmVZIhEq6jEFKoW5m2gD2r3N+1D7NUQxVe0uSvIyZpTZio868/Oa96zuHNnjSQ6kJOJnUc136A7KgVWY+gFhXTxO7qGijU3wwxJ1uVsLsGUWU3Ph2OwrKdVf2l3KSaJ85LS+cl71S8Zm5WGJ0XU05jCKTYXcahqIHQC5Nu1CYc8eHn8y2tsVylBdii/QoxINtQWwJsF6n40l1dxERpQTSvnNe9d+cV71n2LzhpMBNKt0dVkFwTsym2pCQDY9QbedeYsc0MalY5i0kkcYE8nmwO6nxWHenGrt+3iLkpNEGYL3r18uXvWdYfiGUsuuNAvOOHcq5J172ZRpHh6Dc3391eYOLtTbKCp5umxbUOWGILjTpAaxtYm216f6u7wI3JTzNH+Wr3rny9e9Z9Bn0ziILGgeZTKAXNljAXdiFvqJawAFu9R24vOiMhVDujyFWZrAKxUKCqm7Eg+Vhal9Xd4EXJTzNK+WjvS+WDvWcT8VSASOkQKQxwyvqcq2mQX0hdJ8QsepttRCLNZJJJFRV5UTGNnLEMW03OhQCNrjckdTT/WWDcRclfMu/y0V6jxQNZkeKmiw0EngYNEkjK0jGQg7G1ksf3msCdqMZZnzNini8CiPyLMJGFhZ1W2kobkXvfapjVvnqOkY1LjeXulTcD3ApUTByMzKekHZs9hVew+CVHkcXvKwZt/MKFFvgBR7OKD1y9p9bfMJ0j0CDG4eTUGV5EYPK+pSL/S25g3B2Nh7xalh8hiQaQT/YcixO/Luxv63Y71Cx+NklxDQ4dXkfSltLFUj3bWz26n2Ou35UayrgdgFeaZzKN7qRYG1tywJc+th2Aq8VuQMmQLoDtGcRlCPEkV2Aj5ehgfEpQAKQe+1MDh1NJGuTU0gm5moahJpCagbW3Ata1tzR9+HCP+okH+GL/hXkZA3liGPqkf8AICo8uwd4uYhgubLQ8LQu7uHUqWJGog+gA/CmVyUWUPLLJodJF1Fdil7WsBsb7+goycjl/v1+MQ/51z5lm/vU/wAs/wDKm5bjvJcxIJ+ZU/a/tvlHX6/6e6vMWTKmoCSQRvrHKuNIL+1p2v1JIF/Oi5ySX++X/K/+6F8RZbJFCZTIGCbNZAukHYPfUfZbSfS9MEfOMxcaSJmOVkJDykkZoVKKySLGwWwBBLbEGwv2sDXMBw7oihHMeOWJCheMjcMdTL4gQRfvvtU3Jpy8EbMbsy3b3NfxD4G4+FdxOcQxNpklRWtexIBt5bVHif2yeBvG5skRxKGLHnpGjm+9kBAI267m9ekygLK0iO66zqdARpdtOm5BF72t0IvYU3/WTD+UoPorn8hXP6xReWs/9t/0pcNngxemMNwnFp0B5FXlLCwDDxot9Gra9xc9LXqdHlQ5wlZ3Ypq0KSNKahZtNhfp3JpqPP4mZVBYFiFF0YC56C5FqJCmZnHuiAHaWPLmutKvGVezSro6DmsQZZ7jIWcmhVEs5PioY7WFc1YfWfmEqh6ROZBAiY0hFC8yKSR7C2puZGAx7nc1a5Wt0qrZDvi3b7MCD+KRj/40VzviKDCqXnkCAKWA+swHXSvU72HxojUf2wBvMto9Zg7jaEyQRoFWTViIBokJCt4ujEeVAMrxC5ZLihM8SM0SSRQK50gln0xxBtzdrdB1ai3B/FUuYmSTkCPDIdKMzXd3HXboAPz2qwYxokGuTQAv1mAPoB539wqziwOEysiZ5HhZ1hGFkDQynEYadCXDEs2ou1wenOXcdmq2cFYsywSOQVLYie6n6rAgMPgb0WwmMSYEqCShsbrYg2B6HfzBrnyzSbcqTr1Cgj4kGkzZGMRAYj7igfFG8UaHcSyopHdRdyD7jpo5quOhHrVd4lf6TDD9qVvuS386HWALZn7GXV9SBOQxhVAUAAbAAWAHuA6VVsTd8TIqkgyTLHcdQqRgtb32B++rWlV7IsC8+MYoVGjnyHVe3icIOno1aNAubOst1JIQ4hiHhC63Msv8Q/SjeTcPxclCdRLKCSWPnXZMJNp0GeNTbosdzb4t+NqyLjvNsThMYIcPiJyIoo+hIsQL+EKAttNj59d6PMib4EG1cbHBMufEmBSLGwRx6rMVkYFi26sSCL9NlNFYpgTWecP8RzYrERnEqwkC3DspUOirINQ8gbt5Vb8JPZq5z9Ss4bgB4hjTVE1kncS95aPBSprJcSGTYg27b/jSo9R/GIKs9xkLOvaFCcQdqLZ17VC3F65u4epvmFKfaJW8fxguBke1i8nITfosaB3ka3c6wo97DtWZZ/xBJjJpJperWIHkqi+hF9w39Sb1P4+IbMJfcI1+5R+tRckydZ9ZkZlRdCeEXLSSG0aD/UT7hRbTqAigeJSwHEWM3PJ4hgstjsL8qBWI6XYjU2/lck71Xs7xU6M0s5OgX8agKIxttFuxF9wZGA77dKn5xxAowEkMhEWJESxtESNXiCqSAL3BUk+74VX+HsRrxcEbyvJGzNeN21AkIxQ2O5sRe3SnX0kk7yFdZZC/iW/gbGiTCr4CpW2prGzk/WBO5JFib96lZjBFq3MQP7SO3+1hReoz4eQn+00jsqKD/Eb/AJVTnrmUzuFjso3U/uqVH3Ek/jQDiX+3w/7sx/2U9JnEj4pUjb6NZOUVsDzCFJmYnqAnhAt53qPxU9sRD7o5j/qUVn1FeAXPiXU+8Ce1kAAqBwE/0s7Dfwx/6nlb+VNti1XxMwVR1JNgKDcK8UYaKKWNsQkU7gKuq4swDhSTaw3bz71L9KYs5PaW61eFcd4Xz6RDjGd2lW6ERuAPC0Z8ei29l3O+27dRahWfZm0zKSQJo1WEkAEamLl2AP2k0kdtQruKQFrcrSEZg5MmpnNtwpB6NcEk2vttVOzPi4GXZGKMWMiEFHRw5C2YfsadvWihs4iwWQSjAVmGR/kNZVGxkWUEMyiWJV8XiQEBfZv4r+EMbCy+6vWGmlUT84goWhVQCGuskmk9PMi4sbd6J8MYxmV0hjVdSqyuGuqIRpW99zaxIHn51GxqwQzthgm8hwpUEEKzKSzF36Am1u5JrLbT1AYZYY/GRLFuVwXrPpOZpXC8ehNICAL9VPZU7kgUq8cMNZdOkLa+wII+BHXfvvSokhJXrB9mAxAnvO/aoZRPPPbHpQ2uau/kb5hGr2CZPx3ksnyifEIpaAMoZx5PpAYW62G2/Ter3wjkkcmAwulQrWWYMBvzd7Oe59abnyzSZJCQ0ccoRkK+0k4BkBN7EAsDa2/n0FGcuxCxR+FbLENkQXsFHRVHX0orW4AUCRClgT4j2dsmGvJNKitKbsxsgJAAAUddgBtuaADPvlU0MESELJIBz3FiAAXJiU+IHw+0bWv0NR894zXGRBBh5kYMGQyBUIZTbdSdQBF6XC0WvH4cfZMj/chH86m3RvmWImaCx7TUXTah2b43kwSSDqiMR69F/G1FX6VTeOM/VUOHQa5G0lxewRQwazHfxG2w+NRtrwwmCsFzwgZg3AY84JyZYmZfCgcHcR9ZHtbq0hdjcg7DtUniiZXlw7oQVeKQqR0IJQg1zC5q+MXThks4YcwyLdIrbkN9okdNPk19qazDL+VJh4rglYpWJAsPFKNlHkoJsB2FZtYByz8TTUOG0D7wPgY+bi4iwYiMvpTSdK6brzdXRiT7rAe+hf8ASFioHw00hhXnApCkmxPic+Y9k+Br33sR3qwZVOIMOzL45ZnkMa+dgzBQeyLuSfeaFZtCJIlgkAkLsGkNh/EB01FrBb/yrRUAnCiiWt7WsY/mRp1VsOy6HcMsZ6GxXloHYN020m2+5AobJwLE6F4pGUl2VVH06sNOsWYb3VdmNzurUflw0AMcjoTAFYkAErq2Cak6W9ra3W1SZMYssQPLVYG3RSACLX1FrbL2t5WN+tqfmAAsRuZNUYsFU7DpKTlPBuNLh4bqocAvHIASLA6lBIuLEGxq7PIxh5skjbgKqDSOY6XVWcC/iuSQo2HvtQfFY0kNctDDOG0rcgS2tptY+AMo6WG1rnemcJjlBUQvAdOw2GpR5AxhdWr0O9TPHiZzcgfD7TUODYAFYgob2vo2F7WO1zY3++u07wZhymHF73O+/X4+/wA/jSrapyBB5wTmOZ57Q9KGUUz0eIVXc6H0D7kbC1vM6hpX0Y2X41zdwzcR94Tr9glc4izdlHKVrB5HxDgdXWORI0X0ur/cKmZbxJAXJWZAD9VjoI9Q1qC4jJ+fK6bq2HRFuGuy3MjFSeh3J9x2NAZcskBtdGH7SfobVuZQMCEdJSHrz53/AD/UvfFXEkOIgEMLq8wdGUr4lS3Usw26XFgb16/oxcviZ2e14ECEjpdmuSL9NlHpVLy7LJ5DpQgDuBoUehN2PwA9asAydcKjAyFi4XUi+FCR0LDq3U+0TVwbuZXZpyV5SHfeXHiPjQC8eGNz0aXqq/ufbb8B7+lZvicddjvtclmJvc+bMfM0sXjyx3ICr8ABR3hHJIJSs+IkjES7pGzreQ+TOL7KPJfPz22NbObDntNC11aCvibqxlu/o/ylo8OZHBBnfmBT1CaQqX95Av8A4hQrj7MxhsQHtqb5OwVPtHmX+A71aW4twi7c9Phc/kKoXGOMXEu8ikMqvFh0I+zqV3+9vwArTXp0vPAf7+BObtvZCbDvK/l2cmFmNrvp0SWsA8rStYWIvpF/q79O9EFR1KcwhSza7dXkcAkFrbKqi9kBPTrQrBD6UGwIOKdum4Olv0FT8wxyu0ViCyykee11YEE0Z09Kgl8d8QRdqXdQmem8JZONczqfZhZpLe97aPuPMP3VH+YWaRUKhjYsUDsEbxH6Sby38lAJJvevWAEgxLCIgalDSFhqGmw0AgEG+ot0PenFx80ErH2y22rRqBF7hdIcFSrFrbkEEXrFYmC2B3M6PSkvSrDwJLw+TzQy6vDuo8UY6nmam5pbcgISAB2FReL4S6o8SWlVxpdWVWsdigHVyRvbptT+Gx1pTzZJi1/q7xm63CtGAdBA7E+vlQ2bGCfE7giKG6p1BaQ+03usNh6m9D7XKtlu28tSriUqB1M0vhF2MClxZio1D37g0qe4bBEQvue/fsaVb09ogrBHQzmep0NBnjDCzAEHqCLg1acZhtYtQh8pa9ANXUy2k43m+mxeHBMpckiQYxwFCq8EZsABuGkH6UOmI6ijnE+Qv8oiYD2opFPqrIw/AtQqTKnHUGr0zwDMM6QqU6GMJiSBsbUNzLH2NmJZm6KNyf8A176KrgHPRTQvM8lnLjSh7XtTzai5boQIU4XyNJV5stmdWKiPqiEW3P2zYjc7b7CrIcEPJVH+Ff0obwXlsivMjAi4ikHxDK35CrT83P2rBerF+8D2vixgTnrBS4U96AcUYYa4yl9YeN5QPOJSd2Hmw8rb2B8qu3zY/ahOccF886wWSQW8S+drWuDt5Aem1T0n7Ngfr0mW4rahU4lHy8Rc1ArqT8ok6HyKvpPbzonmsaIg0+JkkWUqCPZvpYseijxDc1E4lyN0ldApsIEYX39nUL+u1EOG+HmZ5UK6RNhyNgB1YfrXTLqmGn5qjfrAP0687lk7STkMgkM0gAA1LFa4b2BvuNurfhTWZWEi+tSMpwOI5zvIuhVHLIsBqZemw7dL9vWnsfgCzg2pcRfrOm0HDWAo2AlcjmOhCCQ00kjlgbEL4r2PvWy/GvMGGLzRqqlVDW91rGpmWYMPDGtxqQEEXFwfMEdQatvD/DwupP1Tf8/1oIEayzBHcy42rUhbPWWnK4NMaj3VyparYUqMgYGJz7HJzPVctSpU8aeWiBtcDbpTMuARuqilSpiAY4YjaNw5Ui+QqQMOvYUqVMFAki7Hczq4dQdQAva3wr3alSp8CQitStSpUsCKR5MvRmLMoJK6d+1ybfiadWAC1gNth6UqVPFiIYdRfYbm59aRw6n6o+6uUqUfJjAyqLUW5a6mIJJAPQWH4VKVAOm1cpUpGeqVKlSi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82" name="AutoShape 18" descr="data:image/jpeg;base64,/9j/4AAQSkZJRgABAQAAAQABAAD/2wCEAAkGBhQRERUUEhQWFRQSFxQVFxYYGBgZHRgXGhgZGBUaFxkcHyYeHB0kGh0VHzAgIycqLCwsFx4xNTAsNygrLCkBCQoKDgwOGg8PGikkHyQsNiwpLCwsLCwvLSwvNC0vLC4vLC8pKSwpKS8sLSosLCwsLCksLCwsLCwsLCwpLCwsKf/AABEIAHgAhwMBIgACEQEDEQH/xAAbAAABBQEBAAAAAAAAAAAAAAAFAAMEBgcBAv/EAEEQAAIBAgQEAwMJBAkFAAAAAAECAwARBAUSIQYTMVEiQXEyYYEUFSNCUpGhsdFicpLBBxYzU4KTorLSRIPC4eL/xAAaAQABBQEAAAAAAAAAAAAAAAAFAAECAwQG/8QAKhEAAgIBAgUDAwUAAAAAAAAAAQIAAxEEMRITIUFRIjJxFGGRBSMzgcH/2gAMAwEAAhEDEQA/ANwJpp8SBTWMn0is0zHMJWxOIEbzmVZIhEq6jEFKoW5m2gD2r3N+1D7NUQxVe0uSvIyZpTZio868/Oa96zuHNnjSQ6kJOJnUc136A7KgVWY+gFhXTxO7qGijU3wwxJ1uVsLsGUWU3Ph2OwrKdVf2l3KSaJ85LS+cl71S8Zm5WGJ0XU05jCKTYXcahqIHQC5Nu1CYc8eHn8y2tsVylBdii/QoxINtQWwJsF6n40l1dxERpQTSvnNe9d+cV71n2LzhpMBNKt0dVkFwTsym2pCQDY9QbedeYsc0MalY5i0kkcYE8nmwO6nxWHenGrt+3iLkpNEGYL3r18uXvWdYfiGUsuuNAvOOHcq5J172ZRpHh6Dc3391eYOLtTbKCp5umxbUOWGILjTpAaxtYm216f6u7wI3JTzNH+Wr3rny9e9Z9Bn0ziILGgeZTKAXNljAXdiFvqJawAFu9R24vOiMhVDujyFWZrAKxUKCqm7Eg+Vhal9Xd4EXJTzNK+WjvS+WDvWcT8VSASOkQKQxwyvqcq2mQX0hdJ8QsepttRCLNZJJJFRV5UTGNnLEMW03OhQCNrjckdTT/WWDcRclfMu/y0V6jxQNZkeKmiw0EngYNEkjK0jGQg7G1ksf3msCdqMZZnzNini8CiPyLMJGFhZ1W2kobkXvfapjVvnqOkY1LjeXulTcD3ApUTByMzKekHZs9hVew+CVHkcXvKwZt/MKFFvgBR7OKD1y9p9bfMJ0j0CDG4eTUGV5EYPK+pSL/S25g3B2Nh7xalh8hiQaQT/YcixO/Luxv63Y71Cx+NklxDQ4dXkfSltLFUj3bWz26n2Ou35UayrgdgFeaZzKN7qRYG1tywJc+th2Aq8VuQMmQLoDtGcRlCPEkV2Aj5ehgfEpQAKQe+1MDh1NJGuTU0gm5moahJpCagbW3Ata1tzR9+HCP+okH+GL/hXkZA3liGPqkf8AICo8uwd4uYhgubLQ8LQu7uHUqWJGog+gA/CmVyUWUPLLJodJF1Fdil7WsBsb7+goycjl/v1+MQ/51z5lm/vU/wAs/wDKm5bjvJcxIJ+ZU/a/tvlHX6/6e6vMWTKmoCSQRvrHKuNIL+1p2v1JIF/Oi5ySX++X/K/+6F8RZbJFCZTIGCbNZAukHYPfUfZbSfS9MEfOMxcaSJmOVkJDykkZoVKKySLGwWwBBLbEGwv2sDXMBw7oihHMeOWJCheMjcMdTL4gQRfvvtU3Jpy8EbMbsy3b3NfxD4G4+FdxOcQxNpklRWtexIBt5bVHif2yeBvG5skRxKGLHnpGjm+9kBAI267m9ekygLK0iO66zqdARpdtOm5BF72t0IvYU3/WTD+UoPorn8hXP6xReWs/9t/0pcNngxemMNwnFp0B5FXlLCwDDxot9Gra9xc9LXqdHlQ5wlZ3Ypq0KSNKahZtNhfp3JpqPP4mZVBYFiFF0YC56C5FqJCmZnHuiAHaWPLmutKvGVezSro6DmsQZZ7jIWcmhVEs5PioY7WFc1YfWfmEqh6ROZBAiY0hFC8yKSR7C2puZGAx7nc1a5Wt0qrZDvi3b7MCD+KRj/40VzviKDCqXnkCAKWA+swHXSvU72HxojUf2wBvMto9Zg7jaEyQRoFWTViIBokJCt4ujEeVAMrxC5ZLihM8SM0SSRQK50gln0xxBtzdrdB1ai3B/FUuYmSTkCPDIdKMzXd3HXboAPz2qwYxokGuTQAv1mAPoB539wqziwOEysiZ5HhZ1hGFkDQynEYadCXDEs2ou1wenOXcdmq2cFYsywSOQVLYie6n6rAgMPgb0WwmMSYEqCShsbrYg2B6HfzBrnyzSbcqTr1Cgj4kGkzZGMRAYj7igfFG8UaHcSyopHdRdyD7jpo5quOhHrVd4lf6TDD9qVvuS386HWALZn7GXV9SBOQxhVAUAAbAAWAHuA6VVsTd8TIqkgyTLHcdQqRgtb32B++rWlV7IsC8+MYoVGjnyHVe3icIOno1aNAubOst1JIQ4hiHhC63Msv8Q/SjeTcPxclCdRLKCSWPnXZMJNp0GeNTbosdzb4t+NqyLjvNsThMYIcPiJyIoo+hIsQL+EKAttNj59d6PMib4EG1cbHBMufEmBSLGwRx6rMVkYFi26sSCL9NlNFYpgTWecP8RzYrERnEqwkC3DspUOirINQ8gbt5Vb8JPZq5z9Ss4bgB4hjTVE1kncS95aPBSprJcSGTYg27b/jSo9R/GIKs9xkLOvaFCcQdqLZ17VC3F65u4epvmFKfaJW8fxguBke1i8nITfosaB3ka3c6wo97DtWZZ/xBJjJpJperWIHkqi+hF9w39Sb1P4+IbMJfcI1+5R+tRckydZ9ZkZlRdCeEXLSSG0aD/UT7hRbTqAigeJSwHEWM3PJ4hgstjsL8qBWI6XYjU2/lck71Xs7xU6M0s5OgX8agKIxttFuxF9wZGA77dKn5xxAowEkMhEWJESxtESNXiCqSAL3BUk+74VX+HsRrxcEbyvJGzNeN21AkIxQ2O5sRe3SnX0kk7yFdZZC/iW/gbGiTCr4CpW2prGzk/WBO5JFib96lZjBFq3MQP7SO3+1hReoz4eQn+00jsqKD/Eb/AJVTnrmUzuFjso3U/uqVH3Ek/jQDiX+3w/7sx/2U9JnEj4pUjb6NZOUVsDzCFJmYnqAnhAt53qPxU9sRD7o5j/qUVn1FeAXPiXU+8Ce1kAAqBwE/0s7Dfwx/6nlb+VNti1XxMwVR1JNgKDcK8UYaKKWNsQkU7gKuq4swDhSTaw3bz71L9KYs5PaW61eFcd4Xz6RDjGd2lW6ERuAPC0Z8ei29l3O+27dRahWfZm0zKSQJo1WEkAEamLl2AP2k0kdtQruKQFrcrSEZg5MmpnNtwpB6NcEk2vttVOzPi4GXZGKMWMiEFHRw5C2YfsadvWihs4iwWQSjAVmGR/kNZVGxkWUEMyiWJV8XiQEBfZv4r+EMbCy+6vWGmlUT84goWhVQCGuskmk9PMi4sbd6J8MYxmV0hjVdSqyuGuqIRpW99zaxIHn51GxqwQzthgm8hwpUEEKzKSzF36Am1u5JrLbT1AYZYY/GRLFuVwXrPpOZpXC8ehNICAL9VPZU7kgUq8cMNZdOkLa+wII+BHXfvvSokhJXrB9mAxAnvO/aoZRPPPbHpQ2uau/kb5hGr2CZPx3ksnyifEIpaAMoZx5PpAYW62G2/Ter3wjkkcmAwulQrWWYMBvzd7Oe59abnyzSZJCQ0ccoRkK+0k4BkBN7EAsDa2/n0FGcuxCxR+FbLENkQXsFHRVHX0orW4AUCRClgT4j2dsmGvJNKitKbsxsgJAAAUddgBtuaADPvlU0MESELJIBz3FiAAXJiU+IHw+0bWv0NR894zXGRBBh5kYMGQyBUIZTbdSdQBF6XC0WvH4cfZMj/chH86m3RvmWImaCx7TUXTah2b43kwSSDqiMR69F/G1FX6VTeOM/VUOHQa5G0lxewRQwazHfxG2w+NRtrwwmCsFzwgZg3AY84JyZYmZfCgcHcR9ZHtbq0hdjcg7DtUniiZXlw7oQVeKQqR0IJQg1zC5q+MXThks4YcwyLdIrbkN9okdNPk19qazDL+VJh4rglYpWJAsPFKNlHkoJsB2FZtYByz8TTUOG0D7wPgY+bi4iwYiMvpTSdK6brzdXRiT7rAe+hf8ASFioHw00hhXnApCkmxPic+Y9k+Br33sR3qwZVOIMOzL45ZnkMa+dgzBQeyLuSfeaFZtCJIlgkAkLsGkNh/EB01FrBb/yrRUAnCiiWt7WsY/mRp1VsOy6HcMsZ6GxXloHYN020m2+5AobJwLE6F4pGUl2VVH06sNOsWYb3VdmNzurUflw0AMcjoTAFYkAErq2Cak6W9ra3W1SZMYssQPLVYG3RSACLX1FrbL2t5WN+tqfmAAsRuZNUYsFU7DpKTlPBuNLh4bqocAvHIASLA6lBIuLEGxq7PIxh5skjbgKqDSOY6XVWcC/iuSQo2HvtQfFY0kNctDDOG0rcgS2tptY+AMo6WG1rnemcJjlBUQvAdOw2GpR5AxhdWr0O9TPHiZzcgfD7TUODYAFYgob2vo2F7WO1zY3++u07wZhymHF73O+/X4+/wA/jSrapyBB5wTmOZ57Q9KGUUz0eIVXc6H0D7kbC1vM6hpX0Y2X41zdwzcR94Tr9glc4izdlHKVrB5HxDgdXWORI0X0ur/cKmZbxJAXJWZAD9VjoI9Q1qC4jJ+fK6bq2HRFuGuy3MjFSeh3J9x2NAZcskBtdGH7SfobVuZQMCEdJSHrz53/AD/UvfFXEkOIgEMLq8wdGUr4lS3Usw26XFgb16/oxcviZ2e14ECEjpdmuSL9NlHpVLy7LJ5DpQgDuBoUehN2PwA9asAydcKjAyFi4XUi+FCR0LDq3U+0TVwbuZXZpyV5SHfeXHiPjQC8eGNz0aXqq/ufbb8B7+lZvicddjvtclmJvc+bMfM0sXjyx3ICr8ABR3hHJIJSs+IkjES7pGzreQ+TOL7KPJfPz22NbObDntNC11aCvibqxlu/o/ylo8OZHBBnfmBT1CaQqX95Av8A4hQrj7MxhsQHtqb5OwVPtHmX+A71aW4twi7c9Phc/kKoXGOMXEu8ikMqvFh0I+zqV3+9vwArTXp0vPAf7+BObtvZCbDvK/l2cmFmNrvp0SWsA8rStYWIvpF/q79O9EFR1KcwhSza7dXkcAkFrbKqi9kBPTrQrBD6UGwIOKdum4Olv0FT8wxyu0ViCyykee11YEE0Z09Kgl8d8QRdqXdQmem8JZONczqfZhZpLe97aPuPMP3VH+YWaRUKhjYsUDsEbxH6Sby38lAJJvevWAEgxLCIgalDSFhqGmw0AgEG+ot0PenFx80ErH2y22rRqBF7hdIcFSrFrbkEEXrFYmC2B3M6PSkvSrDwJLw+TzQy6vDuo8UY6nmam5pbcgISAB2FReL4S6o8SWlVxpdWVWsdigHVyRvbptT+Gx1pTzZJi1/q7xm63CtGAdBA7E+vlQ2bGCfE7giKG6p1BaQ+03usNh6m9D7XKtlu28tSriUqB1M0vhF2MClxZio1D37g0qe4bBEQvue/fsaVb09ogrBHQzmep0NBnjDCzAEHqCLg1acZhtYtQh8pa9ANXUy2k43m+mxeHBMpckiQYxwFCq8EZsABuGkH6UOmI6ijnE+Qv8oiYD2opFPqrIw/AtQqTKnHUGr0zwDMM6QqU6GMJiSBsbUNzLH2NmJZm6KNyf8A176KrgHPRTQvM8lnLjSh7XtTzai5boQIU4XyNJV5stmdWKiPqiEW3P2zYjc7b7CrIcEPJVH+Ff0obwXlsivMjAi4ikHxDK35CrT83P2rBerF+8D2vixgTnrBS4U96AcUYYa4yl9YeN5QPOJSd2Hmw8rb2B8qu3zY/ahOccF886wWSQW8S+drWuDt5Aem1T0n7Ngfr0mW4rahU4lHy8Rc1ArqT8ok6HyKvpPbzonmsaIg0+JkkWUqCPZvpYseijxDc1E4lyN0ldApsIEYX39nUL+u1EOG+HmZ5UK6RNhyNgB1YfrXTLqmGn5qjfrAP0687lk7STkMgkM0gAA1LFa4b2BvuNurfhTWZWEi+tSMpwOI5zvIuhVHLIsBqZemw7dL9vWnsfgCzg2pcRfrOm0HDWAo2AlcjmOhCCQ00kjlgbEL4r2PvWy/GvMGGLzRqqlVDW91rGpmWYMPDGtxqQEEXFwfMEdQatvD/DwupP1Tf8/1oIEayzBHcy42rUhbPWWnK4NMaj3VyparYUqMgYGJz7HJzPVctSpU8aeWiBtcDbpTMuARuqilSpiAY4YjaNw5Ui+QqQMOvYUqVMFAki7Hczq4dQdQAva3wr3alSp8CQitStSpUsCKR5MvRmLMoJK6d+1ybfiadWAC1gNth6UqVPFiIYdRfYbm59aRw6n6o+6uUqUfJjAyqLUW5a6mIJJAPQWH4VKVAOm1cpUpGeqVKlSi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84" name="AutoShape 20" descr="data:image/jpeg;base64,/9j/4AAQSkZJRgABAQAAAQABAAD/2wCEAAkGBhQSERUUExQVFBUWFxcZGBcYFxocFxUYHBgXGBcYGBcYHCYeGBwjGhYVHy8gJCcpLCwsFR8xNTAqNSYrLCkBCQoKDgwOGg8PGi8kHyQsLCwpLCwsLSwsLCwsLSwpLCwsLCwtLCwsLCwsLCwsLCwsKSwsLCwsLCwsLCwsLCwsKf/AABEIAJYBUQMBIgACEQEDEQH/xAAcAAACAgMBAQAAAAAAAAAAAAAEBQMGAAIHAQj/xABJEAABAwEFBAUGCgkDBQEBAAABAgMRAAQFEiExBkFRYRMicYGRBzJSobHRFBUjQlNik7LB0iQzNENyc5Lh8IKz8RZUY4PCw6L/xAAbAQACAwEBAQAAAAAAAAAAAAACAwABBAUGB//EADQRAAICAQMCAwYFAwUBAAAAAAABAhEDBBIhMUEFIlETMmGBkaFxscHR8COi4RQVM0OSFv/aAAwDAQACEQMRAD8A6ZdFysqs7MstElpskltBJlCZzw1INm20GUMskegptHqVhkd+VH3En9GY/lNfcTR4TRXRQoZuyzqy6BoHeC0ifu51N8TWcCSyyP8A1o91E2tKQJVu040nffUvfkNK43ifi+LQqusn0X6sdiwvJ+B6+3ZU6MNK7GkfloRSWjpZmO9pPuqXDWhWRplXkf8A6HVTny6XwX7m3/TwSPBZh/2jH2SR+FToYZ+dZG09jbZH3aDdtKhvPjQ5vFY+ca7Ol8dg+Jt/YVLAuw9asFlVo0xPDokA+BTUvxMx9Az9kj8tVwXxuUJ50xst8mOqcY9EnPuPvr0mDU486uDMs8biMF3HZyCCwyQf/Ej3Uhf2MDJK7MlojUtOoSpJ7FESP8zpuzfJIkpBA1wk4k9oIzpk26FCQZrYm0Ka9SqN3rZ0HDabGhhXEsoKD2KCacWVixuj5NFmX2IbPqimbjYUIUARwIkeBpJatmbGtZT0YSuMXUJSQCSJyMair8r7ECXLlZSZSwyQdU9GjxT1fVWzd22dQyZZnh0SAR3YaVq2bIys9ptCf9WJA8deytLTs9a/OFsCiAYxtj8DNXtj3YNy7AKboThCgw2pKLS6pzqInADpEZiJy5VYrHctnDacLDUQIltBMHPUiTrVMu8W1aF4UIcQpajIxJJVMlJIV5s5UybvO2pABsg4AJdUOQyJPKq27m6fA7IvZxSa556c/Us/xOx9Az9kj8teG6GPoGfskflpAnaV5IldltA7IWD3gD20bZttbMshJWW1cHElPrOVR4pduRKmu4x+KGPoGfskfloK9bmawDAw0TiTkG0CYUDE4abIWCJBBB0IMg99R2pUAE5AKT7aVXYZGVNMSqso/wCyZ8Gvy0rcu1PwqzqUw0gHEnDhQQfk1mTCYmrHaFpWpIEkZzqN1LbxsicVmMfvgDmd7bg402MPVlvLaajFff8AdjIXSx9Cz9kj8tQ2i6mZT8iz5w/dI4HlRAu5v0U1F8FSNBACjpu0j21FVi2mzVd3sD9wyf8A1o91QG7GT+5Z+zR+Wi+hnQ14kRkdfbVpJBgnxSz9E19mj3VKzc7M/qWvs0e6iKHtNuKDCdY14UnM6i6HYcbnKkTm5mPoWfs0e6gFXWxiMNNH/wBaPdRFmbxiVkmdBOXPSkbF9NN2xxicxkDumJIJ45EV5jxbQZHppZIt2ueP56GyLxxk4t8ljsmz7KtWWvs0flr21bPMjRlr7NHupndr6SgEEeNa3g8mCAoTB0PupP8Ao8GPRJzlz63z+Yjc3Oiiu3pZQSOgTl/4ke6h1XvZvoEfZoqNezjxOg8aiOy731f6q5qx6Jf9n9x6OODSd2vqSKvay/Qp+zRUS7fZT8xA7Wk/gKid2Ze+qf8AVQL9wvD5k9hBp0MWkl7uT+4atJo5d/uTWtppSSUpQexI91IHYEkJTO7IU7stlUlKgoFJ5iq1eL8KI37uFdLRYppva7jfWzzeuxRhmeOL49S/XTdyHVdIptHWhQGBMBAyG75ypPYnnTwXW1I+Sa1+jT7qH2fSTZ21HVSEGOAwgJHgPWaZpGY7RXtTkt8nKuhT6KfAVlSRWVmoadwuD9mY/lN/cTTA0BcP7Kx/Kb+4mjHVwCeANJk0lbCFN5uEqjd+NCAUXbDknnmagYYKzA76+XeJY8mbWyjHzSdfdXXyOpjajAhXULpoq1Wco1oJxVc6eGeKbhNU0Oi1JWgV1VB2g0Q45rQFqdrTjjyLnwCPuxQovEpVIrW1PUsffru6WU4tNMzzafUt133rKtYMD+4PEVYrvelIgwRl69K5nYLX1hnrl2VcbptZSvCqCRlPH/ONe00eV5INyM0kuxaTaCciY4kDOgk4BalYiIDKc1H6545b69FrBygzyzrV2zpX56ASNCUgx41u6CXDkItO0dmb855sRuCgfUJpO/tskyltoq5lSEg8D1iO2jW7tScioj/S3H3KIs1ms7YwwhUE5qQCZJzzw0HyGrbBer+f+Cu7P3spDZTDQha/OtDac8XDrEjnTf49V9JY09rxV7AKKdtdlSrMJkcGlGPBMV6L4s+71NL/ACUfyEy5bbYCb9P/AHNj7sR/+qX3pfLagOl6BzdibVjMc21pBPcZpixfDItLhkgFDUfJL1BcByw9lTi3octTOCckPTKVJ+j9ICateV9AasrPxkLOrHY8TiCT0jKUuFEb1IUR1CN4Jyp0raEWhoFll1QUYBOAAmcxmuZoi9LOUrLrUiIU6kfOHpJHpgAk+kMtYpSlpNitIUj9ntJBB3IcEKyPBQ9vKjtPnuAk7rsOHL2UNbO+OwIV91ZpVeN7pPQfJvDC+2TLSvrDLKCc9Ks7tKb2ENtcrQ1/uR+NDFobRMi+E7m3u5lfurVq+BKvknz1volcBxpqkVG0Osrt/wDlNKtehBWu3j5rFoB5N+8xUPxiuILL/wBkPzCnpTWuCi3/AAK59Sr2zaltmQ7jbIGi0ZnsAVVbtHlJZx/qnHO4CewSasm02xItJK0LwOHWRKTGQPFPrqmX3sjboAWyl9KRAKCJAHIQR4VJqMlVDcc5Rbpkd8eVw4CGEraVEAjCcPiDXPbNfMu4lFZVJPVPWKtcyauTOxgcnAJG+q9tJsU/ZFJeRITMhQ+YoZj30m0vJRqeByW4cWXyiOkpbR0pJMAY8yZyEJTR95Xtbm04nW3ETpicXJ7Egye4Vzxl61WNbVowrbUqVtLUnztxUnEIVrVj2a25KlFNoxLUomXc1Ez6W/wy5Vjy43DnHCPx8q/YVGCfVv6mr23jydek+0cHtNRp8o7w0Lg5h1XsUCKt9oShxMpAV4GkFruJhXnIAPLL2VmWbE/+TEv/ACv2HdO/3YIjypWlPzif4ghX4Cp2fK88PPbbWOwpPiKR2/ZIZlCo4A6eNV603e4jMjLiMxRrR6HN0gvpX5EeecTpjXlWs6/1jbiDviFD2g05uy1WG2+Y6lSvRPUX3BUT3Vw+sSaPF4ZgxS3Y018zNLJKXU+qbtUkISgAjCkAA8AIHbRadR2j2188XNabxYCXGy6pBAOSioRrmmZ9VdM2Z8qTbpSi0joVyOtngP8AENU+uu3j3NcmXJKKdoU1lQ/C0ekn+oVlLph7kd2uH9lY/lN/cTU9uPyauyoLh/ZmP5Tf3E15fT2FsniQKwatSeCaj12uvxodjVySFZUTqaa3cIRlrNJ2lyJ404sJOCvB+ARlHWy39Un8eeEbtR7tA18r0FInlU3vQHF3VQtoCQ6rMwYOp4VWpxPWa/Irqv0o2aLB7RKNjS0vgbxSq1WxPpDxFJHJPGg3mid1bcfhcY9ZfY6sfCoP3phltt6fST4j30uctQV5qgeygX7Evga1s1mUmZEZV04afHCPEhWr8L0+LFKanbS45QyQ5Bqz3ZbswCeHsFU11oqH+aERVjslnUDijqiBPPCDHgQa6OiTUW0cXHhxyx7pS9f0Ok2YAJBGhE6UW2knXqg6cT7qX3YEuNtpWMUpJ5ZGPHOiHbAygp+THWVhy7Cc8+Vdi0+pzZUnSC1WYViXCjUnCNeQ40PZrK0oEhEQojfuy41CizgLUmFRiEHOMJAy8ZFQoLN8MDV5vP66c/A1r8d2cfvm+5Q/A0qvRWB1xaQEgJs5JA0R0q8W7SJnsrxN9totSlELCVtoA+TXmoYyQBh4Gr2orlh1itKXLUtTagodEgEjjjXlNT2r9pZ/ge//ADrYoUoodRIlMFJ6uUyJCgY38DnQV94i8xhWEEh3OCrKEaJESapcvj0/QFukSOMP9I5gdSBIyLcxlkJxZ5UmtdlDllesqlAuNqWW8o8wJcGESYgLKewirFYbOUpOZMxmoDEqBEqAyEmarZaWi2rdzKEvIQc0j9YhpJkFJJ3aEaUabuilXcZ7O3oHrK0tRzjCf4gY8ffWl+Ow2j+c16nBpSDZt5TKjZ58y2KQRxSULKezNINP7+T8hMea42R9qn8KuqYa6DwVG35yu72Vuk1D0kLMzmBoCePAUghPXhrT4QOCv6Ve6tTaBwV/Sr3VCqNzWhrUv/VX/SaV3tea8mmUw6sE4lDJtOhcI38uJqFpCqx2YBayhMJ6VwCCIgLMZVttClJsrwIkdGs58QkkeujWWQ2gIToMuZOpJ5kye+lW1L5bsdoVqQ2qMp1y/GlN2zsQjUaZwu22+0WxTbS1YujSrADkEpCZJ8ECrB5LrvCrUgkBSUk4gRIhSSlJ7AqPGkN97RuWl4OLCUlKOjGEAdUSAMuRiukeT/ZzAyzaFKwwlZw+liyClHkBlTMl9ytPBU2V3ypPGy25KrOejKkBSgNCZIzGh0qqO7cWgnRv+n+9Gbf3v8Jti1jNIhKTxCcp9tVNYzoPZxkraMurVTGrm1L5AEgROg4zPtoB63rVkVEjLLdkIFD1lXGEY9EZLZlepFeUVdtkLjqEAFRUQIGp5CmJW6BbpWdP2Y8m1odsrLzdsKMaAoJ64w6iMieFHPeTG1qIK3kOnQEqMjvImujXSwW2G0KiUoSDGQkAA5UVOY7RWxcGZxUlycS+JV+kmvacVlI3MbsR265ngmyMkmAGW/uJpReG0yFHDnAOvGhLLbEOsNJC8g02POGuBI08aGFxCZxSn115LxTxPTyUtNJtevH2R2dLgx1um+RqxaErEpMipUvKGhI76ibQlIgQAK0ctrafOWgdqgPxrwUXNTvFf6/YbLaTOOE6kntoJ+xoUZUkE8xQ1o2nsyNXkd2Z9VJ7b5Q7MjTGvugeKq249HrcstyhJv1p/mwVlhDox4qxIGiE+Aodywo9EVQr38r0ZNIQOaiVHwyFUa+vKBaX5CnVEcAcKfBMV2NP4DrMjub2/O/y/cXPUp9OTrd52+xtfrHG08sUnwGdVa8NubuRoFuH6qYH/wDRFcoetilnM0OqvRYPAsWNeecn86/n1Mks7fRHTX/KPZw2osNKQ6R1FKIIQeJHEa9sU4u7bpp9IBacxlaSnDGESkJUmNSSoAjtiuPMpkgV9G7F7MFiyNEFCgUocwqTHWUkElSknrEAwCRkDlXexQjhxqEVwJS3O2zLrtFpkJDbiBBKZScREgEjPmPVVlaQ98kHTKivqiIVkkk4oOke2g9k7qbeaU44FKJcXhlaxhQYUEgBWmYOlPFbPs64MxxWsx2dajclHj+fmCzS7QMKs4hxYjmDBz4TW93Ah18bgtEZ6fJg1ibgYH7seKtfGirLY0NghCQmTJiczpvoW0ygd67sbiiqClTaUEcYUonuIVFQ37gDWeEERhkgHUDKeU0xdeCddToBqewVXb7s+J2VpB/R3ykEA4SCjOTvzqKO7hkU9kk12GHx02r982kfxJk+uB66BfvVgWhkh1s5O4iVg6pTEmeRqC5GUK6XqJ/VMfNHoKmMuIoCx2VHw9KMIKJeyOYMDLI6UzalaAXSyyJ2jsx/fN96hVffvFtbroS6kzabMUgKBxZNSRGsR6qsirCyNW2/6RSy4UpDtqAAgOiIAy+TQcooY0uxb/Eql8P9BebhJwpUuzuTu9En1mnV/X+wqyuBLzZVKSBPBaTp3Ur2sBF5sEAklDRiM+q8JPhVhv8AH6K7pu++mnLsRfAFYv8AP/dWb+k+0OU1s20DWHrvtKV9QKA5ZGaLZaGuU8d9SyJ5+uKQ2n2/n0Lap8fz7gZ2hs/0g8Fe6sVf7GAr6QBIMSQRJiYAIk5cKmtlrS2grWYAHf2DtO6larIotuPLGFZbUEIP7pGE5HdiO8926rSXoU+gbeF7BtoOAFRUBgSAZWSJAgAnSSeABpTZukSFOIKLUHM3CmAsQIwpzgpG5ORHbQ103kpzA6lvpEoaS22AtAUFQMalJUQQCQEzwTpnRIcLK8CcJdWrpX1R1Up4AbpiBvgFRzNHsrgFMlsjgUCRMAkDEc450v2uVhsFp/kr9lF3e2UlROSVZjlBIIpTt9aALvtPNsj1prI1To7UJbopnCLosBftDbQ1WsJ7JOZ7hNdyvHZpTyEtB9bbaUhJSkDrACMz2VyvyYMhV4IJ+alavVA+9XcWUxUm+RuF0m0V9WwlkaaCUtgqEnEoSo5Qc+yuLbX3Ulm0KSkyNa75ftqwoyEqOg4n8KpvxQjMrAWtXnKIB/0pB0SP70mWZQYGWKlGmcWNeV0i9dkrMolRBb/g39x/Cqlbrvxqw2dhWEZY4USrmToBTIZ4z6HOliaFVlaSpQClYE5yqCYynQazp311TyPbHKC/hbyCkAQ0FDMnQqA4Ab+fKue2KwuWdbT60dVDiTCt4CgfNOoyr6YDkgEaEAjsjL1VrxU+TNNPoSFVeBzMdo9tRlVaFeY7RTrAo5pirK1rKQML5d2wilMtKDqQVNoMYDlKQYmam/6Be3ON+Kx+FWq5f2dn+S1/tppgg0XtZFnO712NdaZW4pbcISVecvd3Vym8tplDRKR4n219C7V2LprMtuYxCO07h4xXzNtPYVNLUhYhSSQRwO+o23HjqTvz0ArVtG4fneGVLXrxUrUnxoVw1HSqXcY2lwiRTk1pNeVlQG7JGfOFerRWiakLkmiQSqqJ7GwcQPOvpHZB9y1Xc22nqwOjUs6JTABI9IxI8K+erAnQzmFAgcYr6Q8l969LYgmACycGXA9YeuR3UT93gqfllRbGGEoSEpASAAAOQED1AVjj4BgZngPxO6tHiSoJGWUnjHAUH8PhSkNNLWUGFGUpSDAPnKMnIilqIu7C8a+CR2k+6hmLStbi0SBgCDIEzixRr/DQNtu950yWkDttDkcuqgRUez9nLbz6SlKSEtHqqUofvN686OlRVcjxDIGep4nWlF9CXmxxZtIjiSlECm/SA6GlN5CbTZ+x37qTVRdOy67EF2XYUISqIUptsKEDLCkxE9teWppAtLENpQSXpIABPyZ1KR303KqS3o9+k2XmXf8AbNWm2yqpAl/3G2GHVgQUtrIIUuZCSRqqllz2diLQpaQrCpGEYlDLoUnCM+R1p7tI5+ivx9E54YTVYu+5GHX3+kbSojoYxyci0gzIPEnxo+aIkv58xfZb1ZN4WVxtPRpKHUqxK3gYpknIQoDuqy3/AHohVmdCXEE5ZBQO9OQg51T786Nm32UN2dOFIeC0JzSThxLCU5hSkogxvJinl92Gz/BXXUNt+ZiSpKQPRIIgcPbTUu5UeE0XhDuQisU+AoSQOqdT2UKw+CAaSuttO2x1LjeM9G1BgHDm5OfzZypOzmwu4wFoS6fhCzDDclE6KI/ekcB80d/Co3FG1BWMKDcHC1BlRjqqeO7iETzMnKhGLoZcfGBpKEsmVEASpw5pRluSOseZA409sShhw7wTPPfPOR/mVHVAMXWe52y22F2dKlBCASQjMhIBPjWwu5LLaiEhI1wgk4jAAlR7BkIFNwaEtSsS0I3TiPd/eKFyZaiLra70WFJ4COZ1Prmqlt1aMdhfH1PYoGujPNJWIUAocCAard+7GB9JShzowoQQU4hB4GZpLx2+DbjzpKmcf8lY/Tj/ACl+1NdsQrLOqTd3k3csNpS8lxDjYCkq1SoAiB1TIPWjQ1Z3n+rH+Gs2pl7LqatPk3RsDvF3GcqXqZn38Twoy1WgBPbS1RJy0HqrlSk5csZJmrjU0HabKkCTM88h/nOtr3vtqzJlxQndBzJ7KpNqtdqtwWWwW2glSgM5cA1A4mPZWjDgnkfBmyZIxFG09vQpeFEGDmrcOSfxO+rJ5NNr1ItiGlrV0bowddZVCtUnMwMxGXGqtYLmSp0tuGCUhSCDkpJEj1Gmv/TKQJRqN+/+1dKMli8phmnPk74VVGo6doqk7KbdElNntWS/NS7uVwC+B5++rm4rTtrWpKStC7OczWVpNe0sLg7fc37Ox/Ja/wBtNEv2oITJPIcSdwHE0Jcyv0dj+S1/tprV67ypePpCOAgEDjE7+dAxkFFvzMkEiXXMoBIG5I9/OuLeVJpdoJdS0iR5ykTiIAjrDQ7s9cq65e9nUllRU4pQyEYUxryE1SLXZQdc6VLI4MfHGp8nz2rWtYrq1/bFsuypIwq5f5nQd13dYG0hm0NBKyf1iyYPCD80cjVrIpFLC26s5t0Z4VmCuzWzY9gI6iE4d3CuebTWBLauqAOVMT5Clp6XUrhrE1uU1PZbCpZASCSchRqJmqhxcwHVn0sjwyIn2V2fyfXm3ZLQ7ZlFWFxQ6NahEkSBiG4K3budczuawIs7jfSDG4kpUQCCkQQSk5ZmJruN93G10bdoabTLULgAddojroIH1cx2UUk1x6k3Rm7HdotaBBxpkH0hocj7Z7qXMXmlDz0JWsKKFAtgKHmJSZg5ZionLlSFFyzhIjVJEtuZcNU9qfA0C8DaXS2hsN9VIdCgIbIUoyIyXMiDpvPCl8hqEJW1Y6c2gA0ZfP8Aoj2mlbBZftLpcbKfk2sl5GcTk6HPdRVk2SsyBhLYWYnEokk8Zk9njSu23O2m1FKLKlwdEgwMPV66xPXI10y4Uca7Cq9R6wzZ2ZKMCCciZ18TQF43m18Js56RGQek4hA6o1PcaWXhdrfQKUuzJaIW1qGzILqQYwk7su+tr+u6ztLac6FrAnpCpOFIxAphO7cc6jSXLZEr4GVr2iZQUS4khSsMhQhJgkFRnIZGlF430yu02UpdbIBdnrjKWzE55UnRZi6QstIaZUcSW8IBXwUpMRA3TR96Xe0lyy4WkDE6rEA2CDLSzBAGYnwjlUi/gXKNcJhl/Xo0WH4daJLLgHXTiJwqy19VV+xbRttLtKy40eoxgHSDrK6JAGp3HXhBqxWmxsaFpsZj92OMjMDlVesN3suvW1stpQFdERATiTKD105ZdYBXbR3Qtq/xKztRtKhq03epC2llvpFKUlwEYnIBLhHm5kqPLTSp3Nq2TZbawXWklIcLRQvqOApkpQDJjEck88tKS+UG1TaLGlSUJcbJQ5ACUlQWiF5fNUkhQ5K5Uzti21We1WhSQOkaW2z1RkgI87kVq606wE1FKwlwWG67+bWkD4wKCAJxFiOwQit07UtofcUl1K19Ey0hZgpUvE5K1KGUJxAmKYbN3fhKniE/KNtAJjzcOI66Z4/VTx12ICQCVGBw0kk8gKtOynxbALi2hsyWEjpQnUnGesSSSpSo3kye+i3tp7MFJIeROh1zTvnLQa15aSpba0qCVpUkg4DmJEaE/jStaCE4nXAsNNFHmKScHVJK8RIUo4ABG801JXYpvih8NpLP9KD2JUf/AJoNraNoOLJ6Q5wIaWRGuoTxPqoywlSLM0kziDbae/CAaPbMCOFKaVjewtVtQ0Nzp7GnD+FRL2uZAkpf+wc/LTkrqmeUXa8WZktpV8qsaDuyPjQyajyWouXAXb736YgjJAzSk5FR9NQOY5Ddqc4hHa7YTIKgOeKqZd1x3haTKnyhJTOskTomKlvLYJaGlLdtioSmTkY5CJznTtNcvJUp3Jm+C2xpIJvDaFlrznyoj5oMyOyJpY5tg84D0CAhGnSuGB3A691VKzWVCFEKSXV+iD1U/wARGpHAeNM/i5aoLgCUxkEjQAzEa1qhpYdXyZZ5WblpvEVvOdO5rGoB5AUQL7dWQG04Ugg5b+XL+9R2e7zolCiBni0/yIr1q7VYoCMQ39aM+2a2xVdDK3YJe1iW0QpIyQQUmZhCswD/AKpHfTOxXriSDuPto6zWQrbwKJCetIOsHdPI5ikF2MFLjlnUcwZTO/s9tZdVj43DIO+Ay3XohQgiKu2wm2vTYbO8qXB5iz+8A+ar6wHjHHXm14WYpmZy9VKG7UptQUgkEEEEagjMEd9LwuuUXKJ1OOysqsfHLvpn1VlO3Eo+krn/AGdn+S1/tpo0Ggrn/Z2f5LX+2mjKosBv6OhVPEe2qQ+c6f7W3qEjB6hqT7hVWWtRzT251lzKT5SNmBpKmDWiJzkDjwpNel1JdSQYM76cP3igKSlwYMXVz0nhPOkd9tuoJbaWEkAnSSRWVWh0qaKw7e1osPUnG0dATOHsP4VWb1vMvKxGmNtCySHVTzPGkTqINdDE7XIic5JUS2dMkTXf9k9gWzdgSkJS/aEJUXCJ6NGIEJEaSBu1mvnvpY0q+bDeUd+zEJCyRvSrNJ7Ru7RWlP0M82mqO0WTyZWRBbVCiUedJydMzKx27huEVYLW2U+YYxZYePEjgYnlUNx338IsyHynBiBy10MZcZijGmzmpXnEaeiOHvodz7i3HsILovNxdiZDI6xlsqPmt4SRKuOUdpitXbrUh1PRrIcS1iCjniOOFBwfOCpz4ajSlvkwt2IWhvgsLHfiSfuirO/+0p/lK++mhyrbKviOwu0/wPLLeQcTMYVtnroJzTx7UkZg76DW/wDpxSIMsDXk4T+NJ9rb5QwsONkBYxJxCCDl5pGik789CMqp1n2/UpIcIT0zacKiJlSZ3gnLu5VTfFopRW5JnQL+t6MJQsBQkHIkZghQg9oFVIXqm2WxKHlAJgqwTAXHmoHfnHAUHeN+9IgLSRChIzqkWuxFbgdU8ECdADMUpT55N7xKMfL9Tr952dJXqr7Rf4Gld5JKbVYgkqAKnZJUVAHolRko660Bs9epfaUrFIT1UmPOhIkk786m2kvHo7RYsir5RZhCSpWTSxklOZyVToyT5OZJNFjt9iQ8nC4JTM6kHuKSCO41X7ksCGbVakoSEjCxHWKtUrnNWecaTU722DaUlRatACRJJaIA3ZndnlNQWHEq22qZT8mwIkHUOZ6a0cvQC0+SreUu621P2NawVFThbXAzUiQoJganMgdtMb5tH6JaOqoS0oYQPNluN2gFQeUg4fgR9G0p7dB7qkt6QGLSkadGuB/6zUgG2i1XCs/B2pMno0bo+aKOtK4wr9E5/wAJEHwyPdSG47So2VgpRJLSZkxEJEacd1OrKpSh10gAjQHxBooPkGSsT3ts8tLi3LO2hPycDCpSFBQxEqHR5EmYgggwK3td3lFlQ4446tYUyqFKhKTjQSCgAAxmM5p5YlEtgHUApPaJSfZRRQIgwQOPKmIHb6EpVKwPRk+6pxQdjMyr0jPduooKqUEA37f7dkaLjh44U71HgK5E2ldseD60lSnXSEDclKde4Hfyq/7dWlt1IssjGZWcpKAEqIg7iTHd20Pcl2JZabEdZLaUz3SfEk1z9Xl2qkacGPdyEWezhpETzJ0k7+6qZfdv+FqIxFLDat2RdWM+5I3ePCrNeyul+SByIOM8AQYE7pPqBqtuJCnCGgEtIWSTGRM9Ynjn7KHRYFL+rL5B6jJt8qALLcyGzISlAOZJzI5AVJauoPk0EmPOOZz11yFSG39JCWEdIUzidOTac8895HASajt1wKMBT7ilnUpASlI3wInfvNbp54Q4MixSfIGAoGcM8SVgR2AGvLRa1oQcLe70sXsra8NnkpUhCXXypRGePIDfu4TWtq2YcSlak2hRAzAcAVPfupS1UC/YSB7A/piJkmI3GdRS3aOzLbeS4kmUqAnPXcZ4RFSKty2iBaEZTIUkzu1B1EcM6Jvq1NrZWUuBePDABkhQ48JpzlGceBSTjLkJetaXmQ4mAqII4KGoqkrQSkqy1zA3c6MsV4FBnUHJwceChzqNKQl4CRgUdTpB7OFYYQ2NpGr3qG2Kspp8ATxHgaymWT2Uj6Muj9nZ/lNfcTW9vt4aQSecUPdz4RZWSfoWo59RNV6/LfjISTmrdyo75SBjG+X0K9etrLiytWZOYB0AnKoCFRKFQaktlnxKKgY/AcKBtF4FrOMQrVtVV2BuuQldrxCHkD+LIpPupbeliUshTSwSkEJBORG9M8JjI8Kgtd8zmnTeI9dA21QUJQFAnenLvjQ1knpYv3Riz9mLbbYYGJ4tt8QT93KCKWO3Ah1MtqB/hmPCvHXbUgw0tS0kxCgDBJ56Z0uXtRaR1S4Ryge6kexnDowvaRYJeV1LZMKBEjKd/ZUFjXChXr9tWvzlYvCjbiswUskicMU9NxVsmLE801CPc6nsttwuwOJs7qxaGERGEyE4gDKJ4TGE5TNdddvxo2RdoQsKQG1KBHIHKNx3RXBrivWz4H2LQ1iLqk4HAYW2UiElJI3yZ4769ur4cGXbOhSQ04RilYgwZBTvEwN2Yyo5ZIPlui1pcvtHjir9C7+Sq1hJtLijolAjiZUYHhRl9X6p5RMwBKYHDf20i2esvwdnCVAqJxKI0nQAdg9tB3jbOiWo6pVn2K0I7D+FYc2oc5Ojpf7e8OPd9Ty+HgpJTOo9mdcvtluW26SCR7CPxEVY74vZRmDBPmncKp1qtinIxZkb99Nw2l8DnZX37j+4rXaXQW2mysAzPzUT9Y5Dsq0Xdsa70yFvuJWgZqTnmrcnPIjQk5dlVTYq9XGXThSpbZEugbkj5w5j1iRXYbKoFIUkgggEEaEESDTaRmnnye7fBLZ0wIEDkBl3CkO1kofsRT0iD0joxNICnBLZBwpjPImrNZkZ0BtRZQu02FOJSJddzQcKh8kTkd396uMe4vorKztDeDhszo6a1L6pBBsoSIkSVK6MFIHbTbZNEWi1dZ5XVYzeTgXo782Blll31m0ez+CyvrU9aVfJK6iniQCATnBhQ0ra4bNgtT+Fbq0qTZ1ddWNQBD3VUok5CNZ30cmrJFPoLvKh+qsx4WlHsPurL2fwtWkxPUjxSRUPlOf+QZBn9oBzTGQxD8R21JaMRbfyGIo5xorfrpRRYRLsts7jszKy/aM0JOHGnDoDhySSEnt0NXVjHwTunM8OtGXGIqkbI3O2qxtLU4+ZQDAecSBloEBQEcI4U+fuRpKJHTqUfNT07xJMT6em81FyTp2HtiJlwbg4Y70pJ9ZNS2xRCMsiYHjVSduBBdaYQXAes46suOYsKcvNKohaiBxhJpqnZ5hTxSESlKZVK1mVHQZq4Z0y7YCuiwsrGgIMZZHhSnaradNkaJSQXT5ie3LEocPbUiNmrN9Cj1++kK9lALSSrNsdZI4n5oPJMeoUOafs42Nxxc3QDcVwOBxT9oWHFrwkEToRKsU88Pcmj9ob8RZWFOrzOiR6StwFN3Bl/nrrlV4274zvJtkGWGyRloUpzWrviPCuO7zzt9EdBJY40hu9e4aYaS6T0toBeXhzOcYEAcAmB2A7zUQupa8JtAwBR6jAUcUf+QiMI5DPsqx3itKXA4EiQMDeQnsB1ioG2imXFdZatBzOgHAU9ZWo7VwA4Ju2bttYUpSICU/NAgfVSBuG+oHnAmVfOOtEPLKRxO/maWuJ1Kt9JbLYLZZU7jOescudFW8lKCYmprMwAJry0olJBquxRXdnLOXVOvOQThKUgiQkHWBzoa9rgZJR1MJJAJGUyDuFN7lXCVp7aX3m91kZz1uGXmqo4z5AkrRS3LPgKuSikjl/xUDRz7KcXmxD5AyxpkfxAf8AI76TtDWtkXasXFeYsnTHjXtR1lFRW4798N/R2uCWW/8AbT+NV5dqBOMiVHLs/wAFELfxNtJ4Ntk/0JgVotnPQeFO08L87Lm6W1AC1axSi83MoNM7c4U5AQKVOp0BjP11ol6CJFVtFsgmN3fUa9q8OUDLlkaPvKwpTMz2b6qN6NZyD/m6s7TTAQ4G1OJaVJSQQRPPOdKS36/jcSqAJbRMaTFBIUUnnn7DWOpPqHsFDfYYkR4aKsDykrEHUwaiaejLUcDRNjcTiB0oGuDTg4nFp1yPFsFZKceGYU2TOGY6ySd0jCe7tr2zbTOMktryKT2jsnhUNpScAM5oIPaND6qS3m5K5NJ2qXDOrqv6EnljxK7+T/z9i/N7TSmZjLxoG03/AI5BgjgaqditeWE7tK3W9QrBFM2/7lvgnRretsKjh3A5c6Gu+wLecS22MSlGAPxPAb5qU2crIABJJgACSSdwFXjZS6H7JoyhTjgPWUVSlIw9WAneTqDu5U7ouDzOpltk2Wi4NmUWdgNAAkwVr3qVxHIbv7mtrhV0LirMfN6y2vq5/KNjkCQocl8q2btdsj9Sz4ue4UBezFrUQ7gaSpBxDD0kkgHqzPzhKe+qRgsutnZJOlKtqmwbRYQswOlcz59EY3HfW1hsjzraHA4wUrSFAw+ciJ3vUDeuztrUtpbTjCVNKKgoIWk5iCDK1SIJp9KMeGFub4Y8vJorbW08eosFJWBGRyIV6J56dmlJLlsoYtVoQkqc6jBJkGP1uR4bqIZZt4KQ4+xClkdVokiQojVQEZRHDjQNhue0JtdpwvoQcDR6rCcK56SCpM5EEHMHfVN7idBP5UyeiZkR8oN4/CiS+IeO7DGh16w07aD8oLa0sMh9RWv4QgBWAJSEwcQThyOcHODQZsS1OK6N98z84+YPPOGMPWG4budFBMYmqLTsbgTYmARiUW0nDGJRy56DtgCrG2wvzjAMaa4UxoDkMRITJ0yjdVf2DtLYsDMFKDhTM7zpJjM65U42jeJShhCoW8oJIAlQag9IocOqCJ4kVLVUi2n1YPdACkLtBT1rQoFAIGSE5NkxxzX/AKqc3PZ8KCd6yVE8TpP+caDFkEqKQNQ2j6ogAxyAEdhp02iIA0Aq4K3ZDYCuS2vymrZtbyXUhxsOKSIyUkBRAAOhyG+upXpbQy0twmMIMdsZf5yrgl+XEPgrdrxHG84rqboKlYSO4euqy7ZeR9xkNye5Fk228oCXLKlFnJ+WnESIKUgwR2kyJ4UH5MbEA28+ciSGweCQMSz60+FUB5tQyUCK6rs3Z+iu1tBEFyVnsUZA/pCaxygscdqNCk5ytjaxI6VXSq0GSBwGnia2T114twkD31uwiGxz9lYpeEQNayseQ2hY3UtcezotTR1NL1jXcapgsMafArdZkZUtsxz45/hTTo+rlqaoi5K+4ShaoymaTX7a8PRnKAvQbuqasV6swD31U9qQQhOXzh39U0eNXIVJ0RX6rJtwbjrSd8YVqA0OY7DmKMTagthSTqIpa67ijkAPCteNUqFydOyyTXleRWU2wLOnWXaFsJBhchKRoNyQPSoe0bQpMxi7YH5q9rKepNJJEYA/fA+t4D30JbbWFCM/876ysqnJgiK02xcgA6cT/bSkVqsSlqJ6o7z7udZWUFspJA67tcJklJ7SfdWyrsWdSnxPurKygbDRom6lcU+J91e/Fap1T4n3VlZUvgtDyztEtwqJiMv+KTWi61E6p04n3VlZQpUbdRmlkxxUiNN1LG9PifdRCbuXlmnxPurKyrMuOTXQuGx92MNAOuhS3DMAAYUjTeczzq1i+2gtsgLAAWIwp3hP1uVZWUJnyeaTbDP+o2uDn9KfzVsraFkpIhzMH5qe30q8rKiQG1A+z+0bbTakELhLisMAZJV14zVlBUodkUy/6rZ4Of0p/PWVlGRJUD2jadolGTmSwfNT6Kh6XOoLPtE0LS8uFwpDI80T1S5PzvrVlZVEoRbd3mi0GyhAUAl8KViAGQA0gnPwqRq9EBSslZpA0HFXPnWVlMg6DoK2KvRlmyNoWlalEDFCUkZaakTHZRbe0qHH1vFKvk09G2IBj5y1EzqVFGXBFZWVLLkg+zbTsgoBDnVTPmpzUdT51MBtix6Lv9Kfz1lZVxdFFU232jD4KEYglKDEgCVrlMmCckpmOajwqu7WpQuzNNtYh0UAYgADkBMgnPL11lZS5N70x2P3WVr4CVJgxnlPqnSrpZ74xqWFzgQpKGkgDqpSmM89Tl4VlZV6jzVYUHQ3+Om4GS/AfmrRd8NbgvwH5qysrE8aHKbF796iPneA99L3rYOef+ca9rKrYinJktitiUpmDM8B76OTe6eCtOA99ZWUSxorewO229JBMGef/NVnaOzlxIiJxznwwxWVlFCCTAk7EIutY3p8T7q8+KFcU+J91eVlaBI9+Dnl/ndWVlZU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1288" name="Picture 24" descr="http://t1.gstatic.com/images?q=tbn:ANd9GcQ0ODykRDyV2HaH41JsZG3I_hhZZrdWUBLr2iiyJasaUscTlX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66975" cy="1676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964488" cy="6381328"/>
          </a:xfrm>
        </p:spPr>
        <p:txBody>
          <a:bodyPr>
            <a:normAutofit lnSpcReduction="10000"/>
          </a:bodyPr>
          <a:lstStyle/>
          <a:p>
            <a:pPr algn="ctr"/>
            <a:r>
              <a:rPr lang="es-CO" sz="4400" dirty="0"/>
              <a:t>Promover el funcionamiento y entrenamiento de grupos operativos para atender emergencias. Estas </a:t>
            </a:r>
            <a:r>
              <a:rPr lang="es-CO" sz="4400" u="sng" dirty="0">
                <a:solidFill>
                  <a:srgbClr val="FF0000"/>
                </a:solidFill>
              </a:rPr>
              <a:t>brigadas </a:t>
            </a:r>
            <a:r>
              <a:rPr lang="es-CO" sz="4400" dirty="0"/>
              <a:t>de emergencias, como se les denomina, obtienen una dotación adecuada, se las capacita y cuentan con los equipos necesarios para atender los eventos que puedan presentarse.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http://t0.gstatic.com/images?q=tbn:ANd9GcTpv_UdX2JxAik0jHL7h2UtGd7mRR95XlOEIkfKxfJf96ZoW2-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9275" cy="2127176"/>
          </a:xfrm>
          <a:prstGeom prst="rect">
            <a:avLst/>
          </a:prstGeom>
          <a:noFill/>
        </p:spPr>
      </p:pic>
      <p:pic>
        <p:nvPicPr>
          <p:cNvPr id="9220" name="Picture 4" descr="http://t1.gstatic.com/images?q=tbn:ANd9GcT1GelGrwMWOqdjN-lcM2r-WeORJqVk5kJupgrzXF7lPEr7uaXk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88640"/>
            <a:ext cx="1524000" cy="1524001"/>
          </a:xfrm>
          <a:prstGeom prst="rect">
            <a:avLst/>
          </a:prstGeom>
          <a:noFill/>
        </p:spPr>
      </p:pic>
      <p:pic>
        <p:nvPicPr>
          <p:cNvPr id="9218" name="Picture 2" descr="http://t2.gstatic.com/images?q=tbn:ANd9GcRSXXu_zNvxDMGHQFWdBR4uDsag-0715str_J4ExWXU3qtwFOA9w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0149"/>
            <a:ext cx="2718495" cy="1847851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ctr"/>
            <a:endParaRPr lang="es-CO" sz="4000" dirty="0" smtClean="0"/>
          </a:p>
          <a:p>
            <a:pPr algn="ctr"/>
            <a:r>
              <a:rPr lang="es-CO" sz="4000" dirty="0" smtClean="0"/>
              <a:t>Verificar </a:t>
            </a:r>
            <a:r>
              <a:rPr lang="es-CO" sz="4000" dirty="0"/>
              <a:t>la calidad de los recursos técnicos disponibles. En ese sentido, se requiere contar con </a:t>
            </a:r>
            <a:r>
              <a:rPr lang="es-CO" sz="4000" dirty="0">
                <a:solidFill>
                  <a:srgbClr val="0070C0"/>
                </a:solidFill>
              </a:rPr>
              <a:t>extintores</a:t>
            </a:r>
            <a:r>
              <a:rPr lang="es-CO" sz="4000" dirty="0"/>
              <a:t> ubicados estratégicamente en todo el colegio, </a:t>
            </a:r>
            <a:r>
              <a:rPr lang="es-CO" sz="4000" dirty="0" smtClean="0"/>
              <a:t>un </a:t>
            </a:r>
            <a:r>
              <a:rPr lang="es-CO" sz="4000" dirty="0"/>
              <a:t>equipo adecuado de atención de emergencias del que hacen parte </a:t>
            </a:r>
            <a:r>
              <a:rPr lang="es-CO" sz="4000" dirty="0">
                <a:solidFill>
                  <a:srgbClr val="0070C0"/>
                </a:solidFill>
              </a:rPr>
              <a:t>camillas</a:t>
            </a:r>
            <a:r>
              <a:rPr lang="es-CO" sz="4000" dirty="0"/>
              <a:t> y </a:t>
            </a:r>
            <a:r>
              <a:rPr lang="es-CO" sz="4000" dirty="0">
                <a:solidFill>
                  <a:srgbClr val="0070C0"/>
                </a:solidFill>
              </a:rPr>
              <a:t>botiquines </a:t>
            </a:r>
            <a:r>
              <a:rPr lang="es-CO" sz="4000" dirty="0"/>
              <a:t>de primeros auxilios, </a:t>
            </a:r>
            <a:r>
              <a:rPr lang="es-CO" sz="4000" dirty="0" smtClean="0"/>
              <a:t>principalmente</a:t>
            </a:r>
            <a:r>
              <a:rPr lang="es-CO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SBU8fo5TYVgdYQ81fZ6xtrBESyB2KrflwruT03VizP1f9_br9a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1300" y="260648"/>
            <a:ext cx="2552700" cy="1790701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5328592"/>
          </a:xfrm>
        </p:spPr>
        <p:txBody>
          <a:bodyPr>
            <a:normAutofit lnSpcReduction="10000"/>
          </a:bodyPr>
          <a:lstStyle/>
          <a:p>
            <a:pPr algn="ctr"/>
            <a:r>
              <a:rPr lang="es-CO" sz="3600" dirty="0"/>
              <a:t>Establecer un </a:t>
            </a:r>
            <a:r>
              <a:rPr lang="es-CO" sz="3600" dirty="0">
                <a:solidFill>
                  <a:srgbClr val="FF0000"/>
                </a:solidFill>
              </a:rPr>
              <a:t>plan de comunicaciones </a:t>
            </a:r>
            <a:r>
              <a:rPr lang="es-CO" sz="3600" dirty="0"/>
              <a:t>ya que en la prevención de catástrofes </a:t>
            </a:r>
            <a:r>
              <a:rPr lang="es-CO" sz="3600" dirty="0" smtClean="0"/>
              <a:t> contar </a:t>
            </a:r>
            <a:r>
              <a:rPr lang="es-CO" sz="3600" dirty="0"/>
              <a:t>con él resulta determinante. Es importante reunir una base de datos con los números de los teléfonos celulares de docentes y personal administrativo y de las autoridades municipales, así como habilitar un megáfono, campana o timbre especialmente adecuado para emitir las señales correspondientes.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517</Words>
  <Application>Microsoft Office PowerPoint</Application>
  <PresentationFormat>Presentación en pantalla (4:3)</PresentationFormat>
  <Paragraphs>80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PLAN ESCOLAR DE GESTIÓN DE RIESGOS INSTITUCIÓN EDUCATIVA JOSÉ FÉLIX DE RESTREPO VELEZ SABANETA</vt:lpstr>
      <vt:lpstr>ISTITUCIÓN EDUCATIVA JOSÉ FELIX DE RESTREPO VÉLEZ SABANETA</vt:lpstr>
      <vt:lpstr>SLOGAN</vt:lpstr>
      <vt:lpstr>PLAN ESCOLAR DE EMERGENCIA</vt:lpstr>
      <vt:lpstr>PROPUESTA DE TRABAJO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CRONOGRAMA DE ACTIVIDADES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PREVENCIÓN INSTITUCIÓN EDUCATIVA JOSÉ FÉLIX DE RESTREPO VELEZ SABANETA</dc:title>
  <dc:creator>WILSON ARRUBLA M</dc:creator>
  <cp:lastModifiedBy>WILSON ARRUBLA M</cp:lastModifiedBy>
  <cp:revision>10</cp:revision>
  <dcterms:created xsi:type="dcterms:W3CDTF">2013-03-09T21:26:50Z</dcterms:created>
  <dcterms:modified xsi:type="dcterms:W3CDTF">2013-03-12T00:23:10Z</dcterms:modified>
</cp:coreProperties>
</file>