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68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3" r:id="rId31"/>
    <p:sldId id="284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7028E-0FFF-4BB0-8311-45652E50DA54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05F4D-93B2-463E-9CF0-622ACFD624B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8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5F4D-93B2-463E-9CF0-622ACFD624B8}" type="slidenum">
              <a:rPr lang="es-CO" smtClean="0"/>
              <a:pPr/>
              <a:t>1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5F4D-93B2-463E-9CF0-622ACFD624B8}" type="slidenum">
              <a:rPr lang="es-CO" smtClean="0"/>
              <a:pPr/>
              <a:t>21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C051C4-AC6D-4A21-A558-EA113EA140F6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68E3C-EFC0-4145-B742-9A6E68737461}" type="slidenum">
              <a:rPr lang="es-CO" smtClean="0"/>
              <a:pPr/>
              <a:t>‹Nº›</a:t>
            </a:fld>
            <a:endParaRPr lang="es-CO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SON%20ARRUBLA%20M\Documents\PROYECTO%20PREVENCION\C&#243;mo%20reaccionar%20ante%20un%20terremoto%20en%20el%20colegio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áfica alusiva a la entidad Institución Educativa José Félix de Restrepo Vél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260648"/>
            <a:ext cx="4295775" cy="2143125"/>
          </a:xfrm>
          <a:prstGeom prst="rect">
            <a:avLst/>
          </a:prstGeom>
          <a:noFill/>
        </p:spPr>
      </p:pic>
      <p:pic>
        <p:nvPicPr>
          <p:cNvPr id="1032" name="Picture 8" descr="Gráfica alusiva a Nuevas Máquinas para hacer ejercicio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788024" cy="3356992"/>
          </a:xfrm>
          <a:prstGeom prst="rect">
            <a:avLst/>
          </a:prstGeom>
          <a:noFill/>
        </p:spPr>
      </p:pic>
      <p:pic>
        <p:nvPicPr>
          <p:cNvPr id="1030" name="Picture 6" descr="Gráfica alusiva a Jardines florecidos del José Fél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8074"/>
            <a:ext cx="4286250" cy="3209926"/>
          </a:xfrm>
          <a:prstGeom prst="rect">
            <a:avLst/>
          </a:prstGeom>
          <a:noFill/>
        </p:spPr>
      </p:pic>
      <p:pic>
        <p:nvPicPr>
          <p:cNvPr id="1026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2411760" cy="18002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4104456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rgbClr val="00B050"/>
                </a:solidFill>
              </a:rPr>
              <a:t>PLAN ESCOLAR DE GESTION DEL RIESGO INSTITUCIÓN EDUCATIVA JOSÉ FÉLIX DE RESTREPO VÉLEZ MUNICIPIO DE SABANETA</a:t>
            </a:r>
            <a:endParaRPr lang="es-CO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:\Contrato EAFIT - Área M\SABANETA\I.E. José Felix de Restrepo Vélez\Registro Fotográfico I.E. José Felix de Restrepo Vélez\SAM_139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988840"/>
            <a:ext cx="3051545" cy="215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946697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100" dirty="0">
                <a:solidFill>
                  <a:schemeClr val="tx1"/>
                </a:solidFill>
              </a:rPr>
              <a:t>Bloque 8: Edificación de dos niveles construida mediante sistema </a:t>
            </a:r>
            <a:r>
              <a:rPr lang="es-CO" sz="3100" dirty="0" err="1">
                <a:solidFill>
                  <a:schemeClr val="tx1"/>
                </a:solidFill>
              </a:rPr>
              <a:t>aporticado</a:t>
            </a:r>
            <a:r>
              <a:rPr lang="es-CO" sz="3100" dirty="0">
                <a:solidFill>
                  <a:schemeClr val="tx1"/>
                </a:solidFill>
              </a:rPr>
              <a:t>, con cubierta en teja de barro, tendido en tablilla y estructura de soporte metálica. Se observó degradación por humedades en el tendido en tablillas, generado por filtraciones de agua a través de la cubierta.</a:t>
            </a:r>
            <a:r>
              <a:rPr lang="es-CO" dirty="0">
                <a:solidFill>
                  <a:schemeClr val="tx1"/>
                </a:solidFill>
              </a:rPr>
              <a:t/>
            </a:r>
            <a:br>
              <a:rPr lang="es-CO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30689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Los laboratorios de Química y Biología ubicados en el primer nivel de este bloque, evidencian humedades en la base de los muros al parecer generadas por capilaridad a partir de la ausencia de </a:t>
            </a:r>
            <a:r>
              <a:rPr lang="es-CO" dirty="0" err="1">
                <a:solidFill>
                  <a:schemeClr val="bg1"/>
                </a:solidFill>
              </a:rPr>
              <a:t>sobrecimientos</a:t>
            </a:r>
            <a:r>
              <a:rPr lang="es-CO" dirty="0">
                <a:solidFill>
                  <a:schemeClr val="bg1"/>
                </a:solidFill>
              </a:rPr>
              <a:t> o la falta de impermeabilización de los mismos en caso de poseerlos.  Es posible que está problemática también esté asociada a fugas en las redes internas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Las estanterías  ubicadas en la Biblioteca no se encuentran ancladas, lo que las hace susceptibles a volcarse en eventos asociados a movimientos telúricos.</a:t>
            </a:r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3242841"/>
          </a:xfrm>
        </p:spPr>
        <p:txBody>
          <a:bodyPr>
            <a:noAutofit/>
          </a:bodyPr>
          <a:lstStyle/>
          <a:p>
            <a:pPr algn="just"/>
            <a:r>
              <a:rPr lang="es-CO" sz="3600" dirty="0">
                <a:solidFill>
                  <a:schemeClr val="tx1"/>
                </a:solidFill>
              </a:rPr>
              <a:t>Entre el corredor del primer nivel del bloque 5 y el patio de recreo, existe una cuneta de profundidad considerable que no poseen rejillas, situación que puede ocasionar accidentes en los usuarios del plantel. </a:t>
            </a:r>
            <a:br>
              <a:rPr lang="es-CO" sz="3600" dirty="0">
                <a:solidFill>
                  <a:schemeClr val="tx1"/>
                </a:solidFill>
              </a:rPr>
            </a:br>
            <a:endParaRPr lang="es-CO" sz="3600" dirty="0">
              <a:solidFill>
                <a:schemeClr val="tx1"/>
              </a:solidFill>
            </a:endParaRPr>
          </a:p>
        </p:txBody>
      </p:sp>
      <p:pic>
        <p:nvPicPr>
          <p:cNvPr id="6" name="5 Imagen" descr="D:\Contrato EAFIT - Área M\SABANETA\I.E. José Felix de Restrepo Vélez\Registro Fotográfico I.E. José Felix de Restrepo Vélez\SAM_137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996952"/>
            <a:ext cx="5832648" cy="32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B050">
                <a:alpha val="97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83671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MEDIDAS DE PREVENCIÓN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b="1" dirty="0"/>
              <a:t>ACCIONES FÍSICAS PARA REDUCIR LA VULNERABILIDAD</a:t>
            </a:r>
            <a:endParaRPr lang="es-CO" sz="2400" dirty="0"/>
          </a:p>
        </p:txBody>
      </p:sp>
      <p:sp>
        <p:nvSpPr>
          <p:cNvPr id="9" name="8 Rectángulo"/>
          <p:cNvSpPr/>
          <p:nvPr/>
        </p:nvSpPr>
        <p:spPr>
          <a:xfrm>
            <a:off x="0" y="1412776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bg1"/>
                </a:solidFill>
              </a:rPr>
              <a:t>Se recomienda gestionar con funcionarios de INDESA, la poda de mantenimiento de los árboles ubicados en el escenario deportivo que limita con el costado sur de la Institución Educativa.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2708920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dirty="0"/>
              <a:t>Reforestación y cuidado de zonas verdes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788024" y="3212976"/>
            <a:ext cx="4355976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Desmontar y restituir las tejas y la estructura de soporte de la cubierta ubicada en el acceso a la sala de informática del bloque denominado “La Escuelita”.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3212976"/>
            <a:ext cx="457200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s-CO" dirty="0"/>
              <a:t>Se recomienda llevar a cabo la rehabilitación del muro de cerramiento adyacente a la jardinera ubicada en el corredor que comunica el bloque “La Escuelita” con el resto de la Institución Educativa.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4941168"/>
            <a:ext cx="914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400" dirty="0"/>
              <a:t>Se recomienda revisar las obras de captación y conducción de aguas lluvias en la totalidad de las cubiertas de la Institución Educativa.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0" y="6021288"/>
            <a:ext cx="9144000" cy="46166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El </a:t>
            </a:r>
            <a:r>
              <a:rPr lang="es-CO" sz="2400" dirty="0">
                <a:solidFill>
                  <a:schemeClr val="bg1"/>
                </a:solidFill>
              </a:rPr>
              <a:t>mantenimiento de las cubiertas debe realizarse de manera periódica.</a:t>
            </a:r>
          </a:p>
        </p:txBody>
      </p:sp>
      <p:pic>
        <p:nvPicPr>
          <p:cNvPr id="6146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IDENTIFICACIÓN DE ESCENARIOS DE RIESGO</a:t>
            </a:r>
            <a:endParaRPr lang="es-CO" dirty="0"/>
          </a:p>
        </p:txBody>
      </p:sp>
      <p:pic>
        <p:nvPicPr>
          <p:cNvPr id="15362" name="0 Imagen" descr="IMG_20130314_141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2019300" cy="1514475"/>
          </a:xfrm>
          <a:prstGeom prst="rect">
            <a:avLst/>
          </a:prstGeom>
          <a:noFill/>
        </p:spPr>
      </p:pic>
      <p:pic>
        <p:nvPicPr>
          <p:cNvPr id="15361" name="1 Imagen" descr="IMG_20130314_141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916832"/>
            <a:ext cx="2047875" cy="1533525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485656"/>
            <a:ext cx="3995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Aula de apoyo: vidrios rotos 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427984" y="1268760"/>
            <a:ext cx="4536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Aula 101: sillas rotas, vidrios quebrados, silla del profesor dañada.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9 Imagen" descr="IMG_20130314_1537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16832"/>
            <a:ext cx="4248472" cy="1778124"/>
          </a:xfrm>
          <a:prstGeom prst="rect">
            <a:avLst/>
          </a:prstGeom>
          <a:noFill/>
        </p:spPr>
      </p:pic>
      <p:pic>
        <p:nvPicPr>
          <p:cNvPr id="15367" name="32 Imagen" descr="IMG_20130314_150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2552700" cy="2420888"/>
          </a:xfrm>
          <a:prstGeom prst="rect">
            <a:avLst/>
          </a:prstGeom>
          <a:noFill/>
        </p:spPr>
      </p:pic>
      <p:pic>
        <p:nvPicPr>
          <p:cNvPr id="15366" name="33 Imagen" descr="IMG_20130314_1507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437112"/>
            <a:ext cx="2562225" cy="2420888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642891"/>
            <a:ext cx="5076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Aula 201: cable de luz visible, ventilador poco firme, ventanas rotas.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292080" y="3838490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Cuadro de honor tiene cristal roto 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9" name="Imagen 1" descr="IMG_20130321_1429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509120"/>
            <a:ext cx="3462139" cy="2348880"/>
          </a:xfrm>
          <a:prstGeom prst="rect">
            <a:avLst/>
          </a:prstGeom>
          <a:noFill/>
        </p:spPr>
      </p:pic>
      <p:pic>
        <p:nvPicPr>
          <p:cNvPr id="7170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54868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94565"/>
            <a:ext cx="4788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Cristal del cuadro del pasillo de la tienda roto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Imagen 4" descr="IMG_20130321_143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355976" cy="318782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508104" y="-26301"/>
            <a:ext cx="3635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Falta de malla para protecci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(balones)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Imagen 5" descr="IMG_20130321_143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4427984" cy="2880320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766483"/>
            <a:ext cx="3563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Balc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del pasillo defectuoso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Imagen 6" descr="IMG_20130321_1438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4176464" cy="2454399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788024" y="3717032"/>
            <a:ext cx="4355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Cables a la vista en pasillo de primaria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1" name="Imagen 7" descr="IMG_20130321_1439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149081"/>
            <a:ext cx="4061445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94566"/>
            <a:ext cx="4283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Cables al frente del laboratorio de f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sica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Imagen 11" descr="IMG_20130321_144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211960" cy="333184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932040" y="43933"/>
            <a:ext cx="4211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Techo entrada del aula 1 inform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Imagen 13" descr="IMG_20130321_1504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4427984" cy="3096344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849524"/>
            <a:ext cx="3491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Grietas en escaleras y techo segundo piso frente a coordinaci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3" name="Imagen 14" descr="IMG_20130321_1514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67250"/>
            <a:ext cx="4211960" cy="2190750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644008" y="3938573"/>
            <a:ext cx="44999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Techo da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ado al lado del aula 106 final del pasillo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6" name="Imagen 21" descr="IMG_20130321_1517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7" y="4562475"/>
            <a:ext cx="4427984" cy="2295525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EQUIPAMIENTO PARA RESPUESTAS A EMERGENCIAS</a:t>
            </a:r>
            <a:endParaRPr lang="es-CO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820472" cy="4797152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s-CO" sz="8000" dirty="0" smtClean="0">
                <a:solidFill>
                  <a:schemeClr val="bg1"/>
                </a:solidFill>
              </a:rPr>
              <a:t>Capacitación</a:t>
            </a:r>
          </a:p>
          <a:p>
            <a:pPr algn="just">
              <a:buFont typeface="Wingdings" pitchFamily="2" charset="2"/>
              <a:buChar char="q"/>
            </a:pPr>
            <a:r>
              <a:rPr lang="es-CO" sz="8000" dirty="0" smtClean="0">
                <a:solidFill>
                  <a:schemeClr val="bg1"/>
                </a:solidFill>
              </a:rPr>
              <a:t>Equipamiento contra incendios (extintores, rociadores, mangueras hidrantes)</a:t>
            </a:r>
          </a:p>
          <a:p>
            <a:pPr algn="just">
              <a:buFont typeface="Wingdings" pitchFamily="2" charset="2"/>
              <a:buChar char="q"/>
            </a:pPr>
            <a:r>
              <a:rPr lang="es-CO" sz="8000" dirty="0" smtClean="0">
                <a:solidFill>
                  <a:schemeClr val="bg1"/>
                </a:solidFill>
              </a:rPr>
              <a:t>Equipamiento primeros auxilios (botiquín, lugar de atención, brigada de Cruz roja</a:t>
            </a:r>
          </a:p>
          <a:p>
            <a:pPr algn="just">
              <a:buFont typeface="Wingdings" pitchFamily="2" charset="2"/>
              <a:buChar char="q"/>
            </a:pPr>
            <a:r>
              <a:rPr lang="es-CO" sz="8000" dirty="0" smtClean="0">
                <a:solidFill>
                  <a:schemeClr val="bg1"/>
                </a:solidFill>
              </a:rPr>
              <a:t>Señalización</a:t>
            </a:r>
          </a:p>
          <a:p>
            <a:pPr algn="just">
              <a:buFont typeface="Wingdings" pitchFamily="2" charset="2"/>
              <a:buChar char="q"/>
            </a:pPr>
            <a:r>
              <a:rPr lang="es-CO" sz="8000" dirty="0" smtClean="0">
                <a:solidFill>
                  <a:schemeClr val="bg1"/>
                </a:solidFill>
              </a:rPr>
              <a:t>Simulacro de evacuación </a:t>
            </a:r>
          </a:p>
          <a:p>
            <a:pPr algn="just">
              <a:buFont typeface="Wingdings" pitchFamily="2" charset="2"/>
              <a:buChar char="q"/>
            </a:pPr>
            <a:r>
              <a:rPr lang="es-CO" sz="8000" dirty="0" smtClean="0">
                <a:solidFill>
                  <a:schemeClr val="bg1"/>
                </a:solidFill>
              </a:rPr>
              <a:t>Alarma</a:t>
            </a:r>
          </a:p>
          <a:p>
            <a:pPr algn="just">
              <a:buFont typeface="Wingdings" pitchFamily="2" charset="2"/>
              <a:buChar char="q"/>
            </a:pPr>
            <a:r>
              <a:rPr lang="es-CO" sz="8000" dirty="0" smtClean="0">
                <a:solidFill>
                  <a:schemeClr val="bg1"/>
                </a:solidFill>
              </a:rPr>
              <a:t>Equipo para comunicaciones (red numero de celulares, carteleras)</a:t>
            </a:r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  <p:pic>
        <p:nvPicPr>
          <p:cNvPr id="8194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33528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F0066"/>
              </a:buClr>
              <a:buSzPct val="150000"/>
              <a:buFont typeface="Wingdings" pitchFamily="2" charset="2"/>
              <a:buNone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s-ES_tradnl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el estado de perturbación que puede poner en peligro la estabilidad de un sistema. </a:t>
            </a:r>
            <a:endParaRPr lang="es-ES_tradnl" sz="3200" b="1" dirty="0">
              <a:solidFill>
                <a:srgbClr val="008000"/>
              </a:solidFill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 rot="136219">
            <a:off x="1898650" y="-3175"/>
            <a:ext cx="4868863" cy="3041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046"/>
              </a:avLst>
            </a:prstTxWarp>
          </a:bodyPr>
          <a:lstStyle/>
          <a:p>
            <a:pPr algn="ctr"/>
            <a:r>
              <a:rPr lang="es-CO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EMERGENCIA</a:t>
            </a:r>
            <a:endParaRPr lang="es-CO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6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3352800"/>
            <a:ext cx="731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buClr>
                <a:srgbClr val="FF0066"/>
              </a:buClr>
              <a:buSzPct val="150000"/>
              <a:buFont typeface="Wingdings" pitchFamily="2" charset="2"/>
              <a:buNone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s-ES_tradnl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Probabilidad de exceder un valor específico de daños  sociales, ambientales y económicos, en un lugar dado y  durante un tiempo de exposición determinado</a:t>
            </a:r>
            <a:r>
              <a:rPr lang="es-ES_tradnl" sz="3200" b="1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 rot="136219">
            <a:off x="1898650" y="-3175"/>
            <a:ext cx="4868863" cy="3041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046"/>
              </a:avLst>
            </a:prstTxWarp>
          </a:bodyPr>
          <a:lstStyle/>
          <a:p>
            <a:pPr algn="ctr"/>
            <a:r>
              <a:rPr lang="es-CO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RIESGO</a:t>
            </a:r>
            <a:endParaRPr lang="es-CO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6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1910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DESASTRE</a:t>
            </a:r>
            <a:endParaRPr lang="es-CO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2362200"/>
            <a:ext cx="8001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FF0066"/>
              </a:buClr>
              <a:buSzPct val="150000"/>
            </a:pPr>
            <a:r>
              <a:rPr lang="es-ES_tradnl" sz="2800" b="1" dirty="0" smtClean="0">
                <a:solidFill>
                  <a:srgbClr val="008000"/>
                </a:solidFill>
              </a:rPr>
              <a:t>Daño grave o la alteración grave de las condiciones normales de vida en un área geográfica determinada, causado por fenómenos naturales y por efecto catastrófico por la acción del hombre en forma accidental; que requiere por ello de la especial atención de los organismos del Estado y de otras entidades de carácter humanitario o de servicio social.</a:t>
            </a:r>
            <a:endParaRPr lang="es-ES_tradnl" sz="2800" dirty="0">
              <a:solidFill>
                <a:srgbClr val="008000"/>
              </a:solidFill>
            </a:endParaRPr>
          </a:p>
        </p:txBody>
      </p:sp>
      <p:pic>
        <p:nvPicPr>
          <p:cNvPr id="5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864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1800" dirty="0" smtClean="0"/>
              <a:t>VIDEO: Plan Escolar de gestión del riesgo</a:t>
            </a:r>
            <a:endParaRPr lang="es-CO" sz="1800" dirty="0"/>
          </a:p>
        </p:txBody>
      </p:sp>
      <p:pic>
        <p:nvPicPr>
          <p:cNvPr id="4" name="Cómo reaccionar ante un terremoto en el colegi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84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500034" y="642918"/>
            <a:ext cx="6643702" cy="92869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71473" y="571480"/>
            <a:ext cx="6286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s-MX" sz="3200" b="1" dirty="0">
                <a:solidFill>
                  <a:schemeClr val="bg1"/>
                </a:solidFill>
              </a:rPr>
              <a:t>PROCESO DE EVALUACION DEL </a:t>
            </a:r>
            <a:r>
              <a:rPr lang="es-MX" sz="3200" b="1" dirty="0" smtClean="0">
                <a:solidFill>
                  <a:schemeClr val="bg1"/>
                </a:solidFill>
              </a:rPr>
              <a:t>RIESGO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0034" y="1654175"/>
            <a:ext cx="19752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3200" b="1" u="sng" dirty="0">
                <a:solidFill>
                  <a:srgbClr val="FFFF00"/>
                </a:solidFill>
              </a:rPr>
              <a:t>Amenaza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20489" name="Arc 9"/>
          <p:cNvSpPr>
            <a:spLocks/>
          </p:cNvSpPr>
          <p:nvPr/>
        </p:nvSpPr>
        <p:spPr bwMode="auto">
          <a:xfrm rot="10618196" flipH="1">
            <a:off x="681851" y="2286000"/>
            <a:ext cx="1974850" cy="1525588"/>
          </a:xfrm>
          <a:custGeom>
            <a:avLst/>
            <a:gdLst>
              <a:gd name="G0" fmla="+- 0 0 0"/>
              <a:gd name="G1" fmla="+- 21355 0 0"/>
              <a:gd name="G2" fmla="+- 21600 0 0"/>
              <a:gd name="T0" fmla="*/ 3241 w 21525"/>
              <a:gd name="T1" fmla="*/ 0 h 21355"/>
              <a:gd name="T2" fmla="*/ 21525 w 21525"/>
              <a:gd name="T3" fmla="*/ 19552 h 21355"/>
              <a:gd name="T4" fmla="*/ 0 w 21525"/>
              <a:gd name="T5" fmla="*/ 21355 h 2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5" h="21355" fill="none" extrusionOk="0">
                <a:moveTo>
                  <a:pt x="3241" y="-1"/>
                </a:moveTo>
                <a:cubicBezTo>
                  <a:pt x="13126" y="1499"/>
                  <a:pt x="20690" y="9588"/>
                  <a:pt x="21524" y="19552"/>
                </a:cubicBezTo>
              </a:path>
              <a:path w="21525" h="21355" stroke="0" extrusionOk="0">
                <a:moveTo>
                  <a:pt x="3241" y="-1"/>
                </a:moveTo>
                <a:cubicBezTo>
                  <a:pt x="13126" y="1499"/>
                  <a:pt x="20690" y="9588"/>
                  <a:pt x="21524" y="19552"/>
                </a:cubicBezTo>
                <a:lnTo>
                  <a:pt x="0" y="2135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490" name="Oval 10" descr="Tejas"/>
          <p:cNvSpPr>
            <a:spLocks noChangeArrowheads="1"/>
          </p:cNvSpPr>
          <p:nvPr/>
        </p:nvSpPr>
        <p:spPr bwMode="auto">
          <a:xfrm>
            <a:off x="1504920" y="2362200"/>
            <a:ext cx="762000" cy="457200"/>
          </a:xfrm>
          <a:prstGeom prst="ellipse">
            <a:avLst/>
          </a:prstGeom>
          <a:pattFill prst="shingle">
            <a:fgClr>
              <a:srgbClr val="FF0066"/>
            </a:fgClr>
            <a:bgClr>
              <a:srgbClr val="FFFFFF"/>
            </a:bgClr>
          </a:patt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491" name="Oval 11" descr="Tejas"/>
          <p:cNvSpPr>
            <a:spLocks noChangeArrowheads="1"/>
          </p:cNvSpPr>
          <p:nvPr/>
        </p:nvSpPr>
        <p:spPr bwMode="auto">
          <a:xfrm>
            <a:off x="1352520" y="2819400"/>
            <a:ext cx="685800" cy="533400"/>
          </a:xfrm>
          <a:prstGeom prst="ellipse">
            <a:avLst/>
          </a:prstGeom>
          <a:pattFill prst="shingle">
            <a:fgClr>
              <a:srgbClr val="FF0066"/>
            </a:fgClr>
            <a:bgClr>
              <a:srgbClr val="FFFFFF"/>
            </a:bgClr>
          </a:patt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895320" y="32766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85720" y="38862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MX" sz="1800" b="1" dirty="0">
                <a:solidFill>
                  <a:schemeClr val="bg1"/>
                </a:solidFill>
              </a:rPr>
              <a:t>Evaluación de la amenaza</a:t>
            </a:r>
          </a:p>
          <a:p>
            <a:pPr eaLnBrk="0" hangingPunct="0"/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20494" name="Arc 14"/>
          <p:cNvSpPr>
            <a:spLocks/>
          </p:cNvSpPr>
          <p:nvPr/>
        </p:nvSpPr>
        <p:spPr bwMode="auto">
          <a:xfrm rot="21286534" flipV="1">
            <a:off x="3703638" y="2320925"/>
            <a:ext cx="2033587" cy="1828800"/>
          </a:xfrm>
          <a:custGeom>
            <a:avLst/>
            <a:gdLst>
              <a:gd name="G0" fmla="+- 5844 0 0"/>
              <a:gd name="G1" fmla="+- 21600 0 0"/>
              <a:gd name="G2" fmla="+- 21600 0 0"/>
              <a:gd name="T0" fmla="*/ 0 w 27444"/>
              <a:gd name="T1" fmla="*/ 806 h 21600"/>
              <a:gd name="T2" fmla="*/ 27444 w 27444"/>
              <a:gd name="T3" fmla="*/ 21600 h 21600"/>
              <a:gd name="T4" fmla="*/ 5844 w 274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44" h="21600" fill="none" extrusionOk="0">
                <a:moveTo>
                  <a:pt x="-1" y="805"/>
                </a:moveTo>
                <a:cubicBezTo>
                  <a:pt x="1901" y="271"/>
                  <a:pt x="3868" y="-1"/>
                  <a:pt x="5844" y="0"/>
                </a:cubicBezTo>
                <a:cubicBezTo>
                  <a:pt x="17773" y="0"/>
                  <a:pt x="27444" y="9670"/>
                  <a:pt x="27444" y="21600"/>
                </a:cubicBezTo>
              </a:path>
              <a:path w="27444" h="21600" stroke="0" extrusionOk="0">
                <a:moveTo>
                  <a:pt x="-1" y="805"/>
                </a:moveTo>
                <a:cubicBezTo>
                  <a:pt x="1901" y="271"/>
                  <a:pt x="3868" y="-1"/>
                  <a:pt x="5844" y="0"/>
                </a:cubicBezTo>
                <a:cubicBezTo>
                  <a:pt x="17773" y="0"/>
                  <a:pt x="27444" y="9670"/>
                  <a:pt x="27444" y="21600"/>
                </a:cubicBezTo>
                <a:lnTo>
                  <a:pt x="584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602038" y="3540125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059238" y="354012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3602038" y="3692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4287838" y="37687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754438" y="36925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4287838" y="37687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906838" y="3692525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295650" y="4343400"/>
            <a:ext cx="2368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MX" sz="1800" b="1" dirty="0" smtClean="0">
                <a:solidFill>
                  <a:schemeClr val="bg1"/>
                </a:solidFill>
              </a:rPr>
              <a:t>Análisis </a:t>
            </a:r>
            <a:r>
              <a:rPr lang="es-MX" sz="1800" b="1" dirty="0">
                <a:solidFill>
                  <a:schemeClr val="bg1"/>
                </a:solidFill>
              </a:rPr>
              <a:t>de vulnerabilidad</a:t>
            </a:r>
          </a:p>
          <a:p>
            <a:pPr eaLnBrk="0" hangingPunct="0"/>
            <a:endParaRPr lang="es-MX" sz="1800" dirty="0">
              <a:solidFill>
                <a:schemeClr val="bg1"/>
              </a:solidFill>
            </a:endParaRPr>
          </a:p>
          <a:p>
            <a:pPr eaLnBrk="0" hangingPunct="0"/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500298" y="1643050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3200" b="1" dirty="0">
                <a:solidFill>
                  <a:srgbClr val="00FFFF"/>
                </a:solidFill>
              </a:rPr>
              <a:t>+</a:t>
            </a:r>
            <a:endParaRPr lang="es-ES" sz="3200" b="1" dirty="0">
              <a:solidFill>
                <a:srgbClr val="00FFFF"/>
              </a:solidFill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977055" y="1643050"/>
            <a:ext cx="3095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3200" b="1" u="sng" dirty="0" smtClean="0">
                <a:solidFill>
                  <a:srgbClr val="00FFFF"/>
                </a:solidFill>
              </a:rPr>
              <a:t>Vulnerabilidad</a:t>
            </a:r>
            <a:endParaRPr lang="es-ES" sz="3200" dirty="0">
              <a:solidFill>
                <a:srgbClr val="00FFFF"/>
              </a:solidFill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143636" y="1571612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3200" b="1" dirty="0">
                <a:solidFill>
                  <a:srgbClr val="00FFFF"/>
                </a:solidFill>
              </a:rPr>
              <a:t>=</a:t>
            </a:r>
            <a:endParaRPr lang="es-ES" sz="3200" b="1" dirty="0">
              <a:solidFill>
                <a:srgbClr val="00FFFF"/>
              </a:solidFill>
            </a:endParaRP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643702" y="1643050"/>
            <a:ext cx="2043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s-MX" sz="3200" b="1" u="sng" dirty="0">
                <a:solidFill>
                  <a:srgbClr val="FF9900"/>
                </a:solidFill>
              </a:rPr>
              <a:t>RIESGO</a:t>
            </a:r>
            <a:endParaRPr lang="es-ES" sz="3200" b="1" dirty="0">
              <a:solidFill>
                <a:srgbClr val="FF9900"/>
              </a:solidFill>
            </a:endParaRPr>
          </a:p>
        </p:txBody>
      </p:sp>
      <p:sp>
        <p:nvSpPr>
          <p:cNvPr id="20507" name="Arc 27"/>
          <p:cNvSpPr>
            <a:spLocks/>
          </p:cNvSpPr>
          <p:nvPr/>
        </p:nvSpPr>
        <p:spPr bwMode="auto">
          <a:xfrm rot="10521042" flipH="1">
            <a:off x="6643688" y="2547938"/>
            <a:ext cx="2057400" cy="19129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6650038" y="3997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7107238" y="3997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H="1">
            <a:off x="6573838" y="37687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6878638" y="37687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6802438" y="3997325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513" name="Oval 33" descr="Tejas"/>
          <p:cNvSpPr>
            <a:spLocks noChangeArrowheads="1"/>
          </p:cNvSpPr>
          <p:nvPr/>
        </p:nvSpPr>
        <p:spPr bwMode="auto">
          <a:xfrm>
            <a:off x="7924800" y="2473325"/>
            <a:ext cx="457200" cy="609600"/>
          </a:xfrm>
          <a:prstGeom prst="ellipse">
            <a:avLst/>
          </a:prstGeom>
          <a:pattFill prst="shingle">
            <a:fgClr>
              <a:srgbClr val="FF0066"/>
            </a:fgClr>
            <a:bgClr>
              <a:schemeClr val="bg1"/>
            </a:bgClr>
          </a:patt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514" name="Oval 34" descr="Tejas"/>
          <p:cNvSpPr>
            <a:spLocks noChangeArrowheads="1"/>
          </p:cNvSpPr>
          <p:nvPr/>
        </p:nvSpPr>
        <p:spPr bwMode="auto">
          <a:xfrm>
            <a:off x="7391400" y="2930525"/>
            <a:ext cx="762000" cy="685800"/>
          </a:xfrm>
          <a:prstGeom prst="ellipse">
            <a:avLst/>
          </a:prstGeom>
          <a:pattFill prst="shingle">
            <a:fgClr>
              <a:srgbClr val="FF0066"/>
            </a:fgClr>
            <a:bgClr>
              <a:schemeClr val="bg1"/>
            </a:bgClr>
          </a:patt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H="1">
            <a:off x="7315200" y="3387725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 dirty="0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6037263" y="4724400"/>
            <a:ext cx="3106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MX" sz="1800" b="1" dirty="0">
                <a:solidFill>
                  <a:schemeClr val="bg1"/>
                </a:solidFill>
              </a:rPr>
              <a:t>Evaluación del riesgo</a:t>
            </a:r>
          </a:p>
          <a:p>
            <a:pPr eaLnBrk="0" hangingPunct="0"/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34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8001000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sz="3200" b="1" dirty="0" smtClean="0">
                <a:solidFill>
                  <a:srgbClr val="FFC000"/>
                </a:solidFill>
              </a:rPr>
              <a:t>Conjunto </a:t>
            </a:r>
            <a:r>
              <a:rPr lang="es-ES_tradnl" sz="3200" b="1" dirty="0">
                <a:solidFill>
                  <a:srgbClr val="FFC000"/>
                </a:solidFill>
              </a:rPr>
              <a:t>de acciones y procedimientos </a:t>
            </a:r>
            <a:r>
              <a:rPr lang="es-ES_tradnl" sz="3200" b="1" dirty="0" smtClean="0">
                <a:solidFill>
                  <a:srgbClr val="FFC000"/>
                </a:solidFill>
              </a:rPr>
              <a:t>óptimos tendientes </a:t>
            </a:r>
            <a:r>
              <a:rPr lang="es-ES_tradnl" sz="3200" b="1" dirty="0">
                <a:solidFill>
                  <a:srgbClr val="FFC000"/>
                </a:solidFill>
              </a:rPr>
              <a:t>a que las personas Expuestas a un peligro latente protejan su vida e integridad física, mediante un </a:t>
            </a:r>
            <a:r>
              <a:rPr lang="es-ES_tradnl" sz="3200" b="1" dirty="0" smtClean="0">
                <a:solidFill>
                  <a:srgbClr val="FFC000"/>
                </a:solidFill>
              </a:rPr>
              <a:t>desplazamiento a través de rutas seguras en un tiempo mínimo a un sitio  seguro o punto de encuentro.</a:t>
            </a:r>
            <a:endParaRPr lang="es-ES_tradnl" sz="4400" dirty="0">
              <a:solidFill>
                <a:srgbClr val="FFC000"/>
              </a:solidFill>
            </a:endParaRPr>
          </a:p>
        </p:txBody>
      </p:sp>
      <p:pic>
        <p:nvPicPr>
          <p:cNvPr id="95236" name="Picture 4" descr="C:\Documents and Settings\Prof2_infopu\Mis documentos\CLIPART\HOMEANIM\AG00222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181600"/>
            <a:ext cx="1211263" cy="1143000"/>
          </a:xfrm>
          <a:prstGeom prst="rect">
            <a:avLst/>
          </a:prstGeom>
          <a:noFill/>
        </p:spPr>
      </p:pic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1" y="5038725"/>
          <a:ext cx="2571736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a" r:id="rId6" imgW="7596188" imgH="5697538" progId="PowerPoint.Slide.8">
                  <p:embed/>
                </p:oleObj>
              </mc:Choice>
              <mc:Fallback>
                <p:oleObj name="Diapositiva" r:id="rId6" imgW="7596188" imgH="5697538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5038725"/>
                        <a:ext cx="2571736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"/>
          <p:cNvSpPr/>
          <p:nvPr/>
        </p:nvSpPr>
        <p:spPr>
          <a:xfrm>
            <a:off x="1643042" y="428604"/>
            <a:ext cx="5429288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S_tradnl" sz="3200" b="1" dirty="0" smtClean="0">
                <a:solidFill>
                  <a:schemeClr val="bg1"/>
                </a:solidFill>
              </a:rPr>
              <a:t>EVACUACION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1676400" y="838200"/>
            <a:ext cx="5105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CO" sz="2800">
              <a:solidFill>
                <a:srgbClr val="FF0000"/>
              </a:solidFill>
            </a:endParaRPr>
          </a:p>
        </p:txBody>
      </p:sp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142844" y="1500174"/>
            <a:ext cx="8786874" cy="4924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b="1" dirty="0" smtClean="0"/>
              <a:t>Cuando es necesario evacuar:</a:t>
            </a:r>
            <a:endParaRPr lang="es-ES_tradnl" sz="2600" b="1" dirty="0">
              <a:solidFill>
                <a:srgbClr val="FFFF00"/>
              </a:solidFill>
            </a:endParaRPr>
          </a:p>
          <a:p>
            <a:endParaRPr lang="es-CO" dirty="0" smtClean="0"/>
          </a:p>
          <a:p>
            <a:pPr>
              <a:buFont typeface="Wingdings" pitchFamily="2" charset="2"/>
              <a:buChar char="ü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INCENDIO	 </a:t>
            </a:r>
          </a:p>
          <a:p>
            <a:pPr>
              <a:buFont typeface="Wingdings" pitchFamily="2" charset="2"/>
              <a:buChar char="ü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AMENAZA TERRORISTA</a:t>
            </a:r>
          </a:p>
          <a:p>
            <a:pPr>
              <a:buFont typeface="Wingdings" pitchFamily="2" charset="2"/>
              <a:buChar char="ü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INUNDACIÓN</a:t>
            </a:r>
          </a:p>
          <a:p>
            <a:pPr>
              <a:buFont typeface="Wingdings" pitchFamily="2" charset="2"/>
              <a:buChar char="ü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ESCAPE DE VAPORES TOXICOS</a:t>
            </a:r>
          </a:p>
          <a:p>
            <a:pPr>
              <a:buFont typeface="Wingdings" pitchFamily="2" charset="2"/>
              <a:buChar char="ü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DESLIZAMIENTO</a:t>
            </a:r>
          </a:p>
          <a:p>
            <a:pPr>
              <a:buFont typeface="Wingdings" pitchFamily="2" charset="2"/>
              <a:buChar char="ü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SISMO</a:t>
            </a:r>
            <a:endParaRPr lang="es-ES_tradnl" sz="4400" b="1" dirty="0">
              <a:solidFill>
                <a:srgbClr val="008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6261" name="Picture 1029" descr="C:\Documents and Settings\Prof2_infopu\Mis documentos\CLIPART\HOMEANIM\AG00343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0"/>
            <a:ext cx="1474787" cy="1752600"/>
          </a:xfrm>
          <a:prstGeom prst="rect">
            <a:avLst/>
          </a:prstGeom>
          <a:noFill/>
        </p:spPr>
      </p:pic>
      <p:pic>
        <p:nvPicPr>
          <p:cNvPr id="7" name="Picture 135"/>
          <p:cNvPicPr>
            <a:picLocks noChangeAspect="1" noChangeArrowheads="1"/>
          </p:cNvPicPr>
          <p:nvPr/>
        </p:nvPicPr>
        <p:blipFill>
          <a:blip r:embed="rId4" cstate="print"/>
          <a:srcRect l="2119"/>
          <a:stretch>
            <a:fillRect/>
          </a:stretch>
        </p:blipFill>
        <p:spPr bwMode="auto">
          <a:xfrm>
            <a:off x="7011925" y="2071678"/>
            <a:ext cx="21320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643042" y="428604"/>
            <a:ext cx="5429288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S_tradnl" sz="3200" b="1" dirty="0" smtClean="0">
                <a:solidFill>
                  <a:schemeClr val="bg1"/>
                </a:solidFill>
              </a:rPr>
              <a:t>EVACUACION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1676400" y="838200"/>
            <a:ext cx="5105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CO" sz="2800">
              <a:solidFill>
                <a:srgbClr val="FF0000"/>
              </a:solidFill>
            </a:endParaRPr>
          </a:p>
        </p:txBody>
      </p:sp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142844" y="1500174"/>
            <a:ext cx="8143932" cy="35702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200" b="1" dirty="0" smtClean="0">
                <a:solidFill>
                  <a:schemeClr val="bg1"/>
                </a:solidFill>
              </a:rPr>
              <a:t>PRIORIDADES EN EMERGENCIA:</a:t>
            </a:r>
            <a:endParaRPr lang="es-ES_tradnl" sz="2600" b="1" dirty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PERSONAS 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EMERGENCIAS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4400" b="1" dirty="0" smtClean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BIENES	</a:t>
            </a:r>
            <a:r>
              <a:rPr lang="es-CO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es-ES_tradnl" sz="4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6261" name="Picture 1029" descr="C:\Documents and Settings\Prof2_infopu\Mis documentos\CLIPART\HOMEANIM\AG00343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0"/>
            <a:ext cx="1474787" cy="17526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643042" y="428604"/>
            <a:ext cx="5429288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S_tradnl" sz="3200" b="1" dirty="0" smtClean="0">
                <a:solidFill>
                  <a:schemeClr val="bg1"/>
                </a:solidFill>
              </a:rPr>
              <a:t>EVACUACION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1676400" y="838200"/>
            <a:ext cx="5105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CO" sz="2800">
              <a:solidFill>
                <a:srgbClr val="FF0000"/>
              </a:solidFill>
            </a:endParaRPr>
          </a:p>
        </p:txBody>
      </p:sp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571472" y="1643050"/>
            <a:ext cx="8077200" cy="49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3600" b="1" dirty="0" smtClean="0">
                <a:solidFill>
                  <a:srgbClr val="008000"/>
                </a:solidFill>
              </a:rPr>
              <a:t>Se debe  tener en cuenta lo siguiente:</a:t>
            </a:r>
            <a:endParaRPr lang="es-ES_tradnl" sz="3600" b="1" dirty="0">
              <a:solidFill>
                <a:srgbClr val="008000"/>
              </a:solidFill>
            </a:endParaRPr>
          </a:p>
          <a:p>
            <a:pPr lvl="1" algn="just" eaLnBrk="0" hangingPunct="0">
              <a:buFont typeface="Wingdings" pitchFamily="2" charset="2"/>
              <a:buChar char="ü"/>
            </a:pPr>
            <a:r>
              <a:rPr lang="es-ES_tradnl" sz="3600" b="1" dirty="0" smtClean="0">
                <a:solidFill>
                  <a:srgbClr val="008000"/>
                </a:solidFill>
              </a:rPr>
              <a:t>Escaleras</a:t>
            </a:r>
          </a:p>
          <a:p>
            <a:pPr lvl="1" algn="just" eaLnBrk="0" hangingPunct="0">
              <a:buFont typeface="Wingdings" pitchFamily="2" charset="2"/>
              <a:buChar char="ü"/>
            </a:pPr>
            <a:r>
              <a:rPr lang="es-ES_tradnl" sz="3600" b="1" dirty="0" smtClean="0">
                <a:solidFill>
                  <a:srgbClr val="008000"/>
                </a:solidFill>
              </a:rPr>
              <a:t>Pasillos </a:t>
            </a:r>
          </a:p>
          <a:p>
            <a:pPr lvl="1" algn="just" eaLnBrk="0" hangingPunct="0">
              <a:buFont typeface="Wingdings" pitchFamily="2" charset="2"/>
              <a:buChar char="ü"/>
            </a:pPr>
            <a:r>
              <a:rPr lang="es-ES_tradnl" sz="3600" b="1" dirty="0" smtClean="0">
                <a:solidFill>
                  <a:srgbClr val="008000"/>
                </a:solidFill>
              </a:rPr>
              <a:t>Puertas </a:t>
            </a:r>
            <a:r>
              <a:rPr lang="es-ES_tradnl" sz="3600" b="1" dirty="0">
                <a:solidFill>
                  <a:srgbClr val="008000"/>
                </a:solidFill>
              </a:rPr>
              <a:t>de </a:t>
            </a:r>
            <a:r>
              <a:rPr lang="es-ES_tradnl" sz="3600" b="1" dirty="0" smtClean="0">
                <a:solidFill>
                  <a:srgbClr val="008000"/>
                </a:solidFill>
              </a:rPr>
              <a:t>evacuación </a:t>
            </a:r>
            <a:endParaRPr lang="es-ES_tradnl" sz="3600" b="1" dirty="0">
              <a:solidFill>
                <a:srgbClr val="008000"/>
              </a:solidFill>
            </a:endParaRPr>
          </a:p>
          <a:p>
            <a:pPr lvl="1" algn="just" eaLnBrk="0" hangingPunct="0">
              <a:buFont typeface="Wingdings" pitchFamily="2" charset="2"/>
              <a:buChar char="ü"/>
            </a:pPr>
            <a:r>
              <a:rPr lang="es-ES_tradnl" sz="3600" b="1" dirty="0">
                <a:solidFill>
                  <a:srgbClr val="008000"/>
                </a:solidFill>
              </a:rPr>
              <a:t>Señalización </a:t>
            </a:r>
          </a:p>
          <a:p>
            <a:pPr lvl="1" algn="just" eaLnBrk="0" hangingPunct="0">
              <a:buFont typeface="Wingdings" pitchFamily="2" charset="2"/>
              <a:buChar char="ü"/>
            </a:pPr>
            <a:r>
              <a:rPr lang="es-ES_tradnl" sz="3600" b="1" dirty="0" smtClean="0">
                <a:solidFill>
                  <a:srgbClr val="008000"/>
                </a:solidFill>
              </a:rPr>
              <a:t>Sitios de reunión </a:t>
            </a:r>
            <a:endParaRPr lang="es-ES_tradnl" sz="3600" b="1" dirty="0">
              <a:solidFill>
                <a:srgbClr val="008000"/>
              </a:solidFill>
            </a:endParaRPr>
          </a:p>
          <a:p>
            <a:pPr lvl="1" algn="just" eaLnBrk="0" hangingPunct="0">
              <a:buFont typeface="Wingdings" pitchFamily="2" charset="2"/>
              <a:buChar char="ü"/>
            </a:pPr>
            <a:r>
              <a:rPr lang="es-ES_tradnl" sz="3600" b="1" dirty="0" smtClean="0">
                <a:solidFill>
                  <a:srgbClr val="008000"/>
                </a:solidFill>
              </a:rPr>
              <a:t>Planos de evacuación</a:t>
            </a:r>
            <a:endParaRPr lang="es-ES_tradnl" sz="3600" b="1" dirty="0">
              <a:solidFill>
                <a:srgbClr val="008000"/>
              </a:solidFill>
            </a:endParaRPr>
          </a:p>
          <a:p>
            <a:pPr lvl="1" algn="just" eaLnBrk="0" hangingPunct="0"/>
            <a:endParaRPr lang="es-ES_tradnl" sz="2800" dirty="0">
              <a:solidFill>
                <a:srgbClr val="FF0000"/>
              </a:solidFill>
            </a:endParaRPr>
          </a:p>
        </p:txBody>
      </p:sp>
      <p:pic>
        <p:nvPicPr>
          <p:cNvPr id="96261" name="Picture 1029" descr="C:\Documents and Settings\Prof2_infopu\Mis documentos\CLIPART\HOMEANIM\AG00343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9213" y="0"/>
            <a:ext cx="1474787" cy="17526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475656" y="428604"/>
            <a:ext cx="6096740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S_tradnl" sz="3200" b="1" dirty="0" smtClean="0">
                <a:solidFill>
                  <a:schemeClr val="bg1"/>
                </a:solidFill>
              </a:rPr>
              <a:t>PROCESO DE EVACUACION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1676400" y="838200"/>
            <a:ext cx="5105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CO" sz="2800">
              <a:solidFill>
                <a:srgbClr val="FF0000"/>
              </a:solidFill>
            </a:endParaRPr>
          </a:p>
        </p:txBody>
      </p:sp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642910" y="2000240"/>
            <a:ext cx="8077200" cy="47028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s-ES_tradnl" sz="2800" b="1" dirty="0" smtClean="0">
                <a:solidFill>
                  <a:srgbClr val="FFC000"/>
                </a:solidFill>
                <a:latin typeface="Comic Sans MS" pitchFamily="66" charset="0"/>
              </a:rPr>
              <a:t>LO QUE TODOS DEBEN CONOCER</a:t>
            </a:r>
          </a:p>
          <a:p>
            <a:endParaRPr lang="es-ES_tradnl" sz="28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s-ES_tradnl" sz="2800" b="1" dirty="0" smtClean="0">
                <a:solidFill>
                  <a:srgbClr val="FFC000"/>
                </a:solidFill>
                <a:latin typeface="Comic Sans MS" pitchFamily="66" charset="0"/>
              </a:rPr>
              <a:t> PROCEDIMIENTOS ESTABLECIDOS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s-ES_tradnl" sz="2800" b="1" dirty="0" smtClean="0">
                <a:solidFill>
                  <a:srgbClr val="FFC000"/>
                </a:solidFill>
                <a:latin typeface="Comic Sans MS" pitchFamily="66" charset="0"/>
              </a:rPr>
              <a:t> SISTEMAS DE ALARMA A UTILIZAR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s-ES_tradnl" sz="2800" b="1" dirty="0" smtClean="0">
                <a:solidFill>
                  <a:srgbClr val="FFC000"/>
                </a:solidFill>
                <a:latin typeface="Comic Sans MS" pitchFamily="66" charset="0"/>
              </a:rPr>
              <a:t> CODIGO DE LA ALARMA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s-ES_tradnl" sz="2800" b="1" dirty="0" smtClean="0">
                <a:solidFill>
                  <a:srgbClr val="FFC000"/>
                </a:solidFill>
                <a:latin typeface="Comic Sans MS" pitchFamily="66" charset="0"/>
              </a:rPr>
              <a:t> RUTAS DE ESCAPE (PLANO)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s-ES_tradnl" sz="2800" b="1" dirty="0" smtClean="0">
                <a:solidFill>
                  <a:srgbClr val="FFC000"/>
                </a:solidFill>
                <a:latin typeface="Comic Sans MS" pitchFamily="66" charset="0"/>
              </a:rPr>
              <a:t>LUGAR DE REUNION FINAL (PUNTO DE ENCUENTRO)</a:t>
            </a:r>
          </a:p>
          <a:p>
            <a:pPr eaLnBrk="0" hangingPunct="0">
              <a:spcBef>
                <a:spcPct val="50000"/>
              </a:spcBef>
            </a:pPr>
            <a:endParaRPr lang="es-ES_tradnl" sz="2800" dirty="0">
              <a:solidFill>
                <a:srgbClr val="FF0000"/>
              </a:solidFill>
            </a:endParaRPr>
          </a:p>
        </p:txBody>
      </p:sp>
      <p:pic>
        <p:nvPicPr>
          <p:cNvPr id="96261" name="Picture 1029" descr="C:\Documents and Settings\Prof2_infopu\Mis documentos\CLIPART\HOMEANIM\AG00343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0"/>
            <a:ext cx="1474787" cy="17526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619672" y="428604"/>
            <a:ext cx="5952724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S_tradnl" sz="3200" b="1" dirty="0" smtClean="0">
                <a:solidFill>
                  <a:schemeClr val="bg1"/>
                </a:solidFill>
              </a:rPr>
              <a:t>PLAN DE EVACUACION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1676400" y="838200"/>
            <a:ext cx="5105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CO" sz="2800">
              <a:solidFill>
                <a:srgbClr val="FF0000"/>
              </a:solidFill>
            </a:endParaRPr>
          </a:p>
        </p:txBody>
      </p:sp>
      <p:pic>
        <p:nvPicPr>
          <p:cNvPr id="96261" name="Picture 1029" descr="C:\Documents and Settings\Prof2_infopu\Mis documentos\CLIPART\HOMEANIM\AG00343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0"/>
            <a:ext cx="1474787" cy="1752600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62000" y="1600200"/>
            <a:ext cx="7543800" cy="4876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0800000">
            <a:off x="3351213" y="2344738"/>
            <a:ext cx="622300" cy="298926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ALARMA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 rot="10800000">
            <a:off x="2741613" y="2344738"/>
            <a:ext cx="622300" cy="298926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DETECCION</a:t>
            </a:r>
            <a:endParaRPr lang="es-ES_tradnl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rot="10800000">
            <a:off x="3960813" y="2344738"/>
            <a:ext cx="622300" cy="2989262"/>
          </a:xfrm>
          <a:prstGeom prst="rect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PREPARACION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572000" y="2344738"/>
            <a:ext cx="2057400" cy="2989262"/>
          </a:xfrm>
          <a:prstGeom prst="rtTriangl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0800000">
            <a:off x="4722813" y="3222625"/>
            <a:ext cx="609600" cy="1933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SALIDA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43200" y="5334000"/>
            <a:ext cx="60960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352800" y="5334000"/>
            <a:ext cx="83820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62400" y="5334000"/>
            <a:ext cx="76200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T3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53000" y="5334000"/>
            <a:ext cx="121920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T4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 rot="10800000">
            <a:off x="1901825" y="2590800"/>
            <a:ext cx="431800" cy="2589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NUMERO DE PERSONAS</a:t>
            </a:r>
            <a:endParaRPr lang="es-ES_tradnl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1828800" y="5334000"/>
            <a:ext cx="9144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3962400" y="53340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3962400" y="6248400"/>
            <a:ext cx="2667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2743200" y="17526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114800" y="5867400"/>
            <a:ext cx="259080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FASE FLEXIBLE</a:t>
            </a:r>
            <a:endParaRPr lang="es-ES_tradnl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743200" y="1828800"/>
            <a:ext cx="1828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FASE DE REACCION</a:t>
            </a:r>
            <a:endParaRPr lang="es-ES_tradnl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2743200" y="53340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6629400" y="5334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2743200" y="5791200"/>
            <a:ext cx="3886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6781800" y="5410200"/>
            <a:ext cx="106680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TIEMPO</a:t>
            </a: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4572000" y="5334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3276600" y="5334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2743200" y="6248400"/>
            <a:ext cx="121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2819400" y="5791200"/>
            <a:ext cx="106680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FASE CRITICA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1619672" y="500042"/>
            <a:ext cx="5952724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S_tradnl" sz="3200" b="1" dirty="0" smtClean="0">
                <a:solidFill>
                  <a:schemeClr val="bg1"/>
                </a:solidFill>
              </a:rPr>
              <a:t>FASES DEL PROCESO DE EVACUACION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547664" y="260648"/>
            <a:ext cx="6786610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S_tradnl" sz="3200" b="1" dirty="0" smtClean="0">
                <a:solidFill>
                  <a:schemeClr val="bg1"/>
                </a:solidFill>
              </a:rPr>
              <a:t>PLANO DE EVACUACION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627784" y="1268760"/>
            <a:ext cx="4500594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s-ES_tradnl" sz="3200" b="1" dirty="0" smtClean="0">
                <a:solidFill>
                  <a:schemeClr val="bg1"/>
                </a:solidFill>
              </a:rPr>
              <a:t>SEÑALIZACION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  <p:pic>
        <p:nvPicPr>
          <p:cNvPr id="6" name="1 Imagen" descr="Mapa zonas de acompañamient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Mapa zonas de acompañamiento 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Mapa zonas de acompañamiento 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1142976" y="1428736"/>
            <a:ext cx="1285884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s-CO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500298" y="1398588"/>
            <a:ext cx="63579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sz="3600" b="1" i="1" dirty="0" err="1">
                <a:solidFill>
                  <a:srgbClr val="008000"/>
                </a:solidFill>
              </a:rPr>
              <a:t>eneralmente</a:t>
            </a:r>
            <a:r>
              <a:rPr lang="es-MX" sz="3600" b="1" i="1" dirty="0">
                <a:solidFill>
                  <a:srgbClr val="008000"/>
                </a:solidFill>
              </a:rPr>
              <a:t> la persona que </a:t>
            </a:r>
          </a:p>
          <a:p>
            <a:r>
              <a:rPr lang="es-MX" sz="3600" b="1" i="1" dirty="0">
                <a:solidFill>
                  <a:srgbClr val="008000"/>
                </a:solidFill>
              </a:rPr>
              <a:t>sobrevive a los desastres, </a:t>
            </a:r>
          </a:p>
          <a:p>
            <a:r>
              <a:rPr lang="es-MX" sz="3600" b="1" i="1" dirty="0">
                <a:solidFill>
                  <a:srgbClr val="008000"/>
                </a:solidFill>
              </a:rPr>
              <a:t>no es la más fuerte, sino,</a:t>
            </a:r>
          </a:p>
          <a:p>
            <a:r>
              <a:rPr lang="es-MX" sz="3600" b="1" i="1" dirty="0">
                <a:solidFill>
                  <a:srgbClr val="008000"/>
                </a:solidFill>
              </a:rPr>
              <a:t>la mejor preparada.</a:t>
            </a:r>
            <a:endParaRPr lang="es-ES" sz="3600" b="1" i="1" dirty="0">
              <a:solidFill>
                <a:srgbClr val="008000"/>
              </a:solidFill>
            </a:endParaRPr>
          </a:p>
        </p:txBody>
      </p:sp>
      <p:pic>
        <p:nvPicPr>
          <p:cNvPr id="4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75656" y="188640"/>
          <a:ext cx="7272808" cy="6480728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427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MEDIDAS PREVENTIVAS INSTITUCIONALES </a:t>
                      </a:r>
                      <a:endParaRPr lang="es-CO" sz="2400" dirty="0">
                        <a:solidFill>
                          <a:srgbClr val="FF0000"/>
                        </a:solidFill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Book Antiqua"/>
                          <a:ea typeface="Times New Roman"/>
                          <a:cs typeface="Arial"/>
                        </a:rPr>
                        <a:t>Armonización del ambiente escolar con música  </a:t>
                      </a:r>
                      <a:endParaRPr lang="es-CO" sz="2000" dirty="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Actividades de recreación y descanso  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Botiquín de primeros auxilios con instrucciones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Campaña preventivas permanentes          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Control en el uso de productos de laboratorio  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Informar a la comunidad escolar de las acciones preventivas    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Limpieza de áreas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Manejo de residuos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Mantenimiento de puertas 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Más y mejor calidad de luz</a:t>
                      </a:r>
                      <a:r>
                        <a:rPr lang="es-ES_tradnl" sz="2000" baseline="3000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en salones, pasillos y baños  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Book Antiqua"/>
                          <a:ea typeface="Times New Roman"/>
                          <a:cs typeface="Arial"/>
                        </a:rPr>
                        <a:t>Plan de </a:t>
                      </a:r>
                      <a:r>
                        <a:rPr lang="es-ES_tradnl" sz="2000" dirty="0" smtClean="0">
                          <a:latin typeface="Book Antiqua"/>
                          <a:ea typeface="Times New Roman"/>
                          <a:cs typeface="Arial"/>
                        </a:rPr>
                        <a:t>evacuación     </a:t>
                      </a:r>
                      <a:endParaRPr lang="es-CO" sz="2000" dirty="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latin typeface="Book Antiqua"/>
                          <a:ea typeface="Times New Roman"/>
                          <a:cs typeface="Arial"/>
                        </a:rPr>
                        <a:t>Mantenimiento de la planta física      </a:t>
                      </a:r>
                      <a:endParaRPr lang="es-CO" sz="2000" dirty="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Book Antiqua"/>
                          <a:ea typeface="Times New Roman"/>
                          <a:cs typeface="Arial"/>
                        </a:rPr>
                        <a:t>Señalización</a:t>
                      </a:r>
                      <a:endParaRPr lang="es-CO" sz="200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Book Antiqua"/>
                          <a:ea typeface="Times New Roman"/>
                          <a:cs typeface="Arial"/>
                        </a:rPr>
                        <a:t>Elementos de seguridad </a:t>
                      </a:r>
                      <a:r>
                        <a:rPr lang="es-ES_tradnl" sz="2000" dirty="0" smtClean="0">
                          <a:latin typeface="Book Antiqua"/>
                          <a:ea typeface="Times New Roman"/>
                          <a:cs typeface="Arial"/>
                        </a:rPr>
                        <a:t>(extintores) </a:t>
                      </a:r>
                      <a:endParaRPr lang="es-CO" sz="2000" dirty="0"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latin typeface="Book Antiqua"/>
                          <a:ea typeface="Times New Roman"/>
                          <a:cs typeface="Arial"/>
                        </a:rPr>
                        <a:t>Activación de brigadas</a:t>
                      </a:r>
                      <a:endParaRPr lang="es-ES_tradnl" sz="20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200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20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75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748464" cy="5949280"/>
          </a:xfrm>
        </p:spPr>
        <p:txBody>
          <a:bodyPr>
            <a:noAutofit/>
          </a:bodyPr>
          <a:lstStyle/>
          <a:p>
            <a:pPr algn="just"/>
            <a:r>
              <a:rPr lang="es-CO" sz="3200" dirty="0">
                <a:solidFill>
                  <a:schemeClr val="bg1"/>
                </a:solidFill>
              </a:rPr>
              <a:t>Orientar a la INSTITUCION EDUCATIVA JOSE FÉLIX DE RESTREPO VÉLEZ del municipio de Sabaneta en la formulación, actualización y ejecución del Plan Escolar para la Gestión del Riesgo, como un instrumento que permite la implementación de los procesos de conocimiento e intervención del riesgo, preparación para la respuesta a emergencias, ejecución de la respuesta a emergencias y preparación para la recuperación </a:t>
            </a:r>
            <a:r>
              <a:rPr lang="es-CO" sz="3200" dirty="0" err="1">
                <a:solidFill>
                  <a:schemeClr val="bg1"/>
                </a:solidFill>
              </a:rPr>
              <a:t>posdesastre</a:t>
            </a:r>
            <a:r>
              <a:rPr lang="es-CO" sz="3200" dirty="0">
                <a:solidFill>
                  <a:schemeClr val="bg1"/>
                </a:solidFill>
              </a:rPr>
              <a:t>, asociados con fenómenos de origen natural, socio-natural y/o </a:t>
            </a:r>
            <a:r>
              <a:rPr lang="es-CO" sz="3200" dirty="0" err="1">
                <a:solidFill>
                  <a:schemeClr val="bg1"/>
                </a:solidFill>
              </a:rPr>
              <a:t>antrópico</a:t>
            </a:r>
            <a:r>
              <a:rPr lang="es-CO" sz="3200" dirty="0">
                <a:solidFill>
                  <a:schemeClr val="bg1"/>
                </a:solidFill>
              </a:rPr>
              <a:t>.</a:t>
            </a:r>
          </a:p>
          <a:p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547664" y="0"/>
            <a:ext cx="7596336" cy="83326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rgbClr val="008000"/>
                </a:solidFill>
              </a:rPr>
              <a:t>OBJETIVO GENERAL</a:t>
            </a:r>
            <a:endParaRPr lang="es-CO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CO" sz="3200" b="1" dirty="0">
                <a:solidFill>
                  <a:srgbClr val="008000"/>
                </a:solidFill>
              </a:rPr>
              <a:t>OBJETIVOS ESPECÍFICOS</a:t>
            </a:r>
            <a:r>
              <a:rPr lang="es-CO" sz="3200" b="1" dirty="0"/>
              <a:t/>
            </a:r>
            <a:br>
              <a:rPr lang="es-CO" sz="3200" b="1" dirty="0"/>
            </a:br>
            <a:endParaRPr lang="es-CO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55000" lnSpcReduction="20000"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CO" sz="3800" dirty="0">
                <a:solidFill>
                  <a:srgbClr val="FF0000"/>
                </a:solidFill>
              </a:rPr>
              <a:t>Identificar el riesgo presente en el contexto escolar, a partir de la interrelación entre los ambientes natural, social y construido.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3800" dirty="0">
                <a:solidFill>
                  <a:schemeClr val="bg1"/>
                </a:solidFill>
              </a:rPr>
              <a:t>Recomendar acciones que propendan por la reducción del riesgo presente, a través de la eliminación o reducción de los factores que lo generan (medidas estructurales).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3800" dirty="0">
                <a:solidFill>
                  <a:srgbClr val="002060"/>
                </a:solidFill>
              </a:rPr>
              <a:t>Proponer acciones de tipo informativo y educativo acordes con las problemáticas presentes en el entorno de la institución educativa, evitando que se generen nuevas condiciones de riesgo (medidas no estructurales).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3800" dirty="0">
                <a:solidFill>
                  <a:srgbClr val="C00000"/>
                </a:solidFill>
              </a:rPr>
              <a:t>Identificar el equipamiento de los recursos físicos y funcionales con que cuenta la institución educativa para ejecutar los servicios de respuesta a emergencias.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3800" dirty="0" smtClean="0">
                <a:solidFill>
                  <a:schemeClr val="bg1"/>
                </a:solidFill>
              </a:rPr>
              <a:t>Preparar a la comunidad educativa en el desarrollo de conocimientos y habilidades específicas para que cumplan de manera óptima los servicios de respuesta a emergencias definidos por la institución educativa.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3800" dirty="0" smtClean="0">
                <a:solidFill>
                  <a:srgbClr val="00B050"/>
                </a:solidFill>
              </a:rPr>
              <a:t>Establecer un procedimiento general de respuestas que permita a la institución educativa atender eficaz y eficientemente una situación real de emergencia. </a:t>
            </a:r>
          </a:p>
          <a:p>
            <a:pPr lvl="0" algn="just">
              <a:buFont typeface="Wingdings" pitchFamily="2" charset="2"/>
              <a:buChar char="q"/>
            </a:pPr>
            <a:r>
              <a:rPr lang="es-CO" sz="3800" dirty="0" smtClean="0">
                <a:solidFill>
                  <a:schemeClr val="bg1"/>
                </a:solidFill>
              </a:rPr>
              <a:t>Brindar </a:t>
            </a:r>
            <a:r>
              <a:rPr lang="es-CO" sz="3800" dirty="0">
                <a:solidFill>
                  <a:schemeClr val="bg1"/>
                </a:solidFill>
              </a:rPr>
              <a:t>herramientas para la recuperación que permitan el acceso y la permanencia garantizando la protección física, social y cognitiva a la comunidad educativa, propiciando la recuperación del tejido social e iniciar el retorno a la normalidad.</a:t>
            </a:r>
            <a:endParaRPr lang="es-CO" sz="3800" dirty="0" smtClean="0">
              <a:solidFill>
                <a:schemeClr val="bg1"/>
              </a:solidFill>
            </a:endParaRPr>
          </a:p>
          <a:p>
            <a:pPr lvl="0"/>
            <a:endParaRPr lang="es-CO" sz="38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3074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224136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es-CO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DIAGNÓSTICO</a:t>
            </a:r>
            <a:endParaRPr lang="es-CO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s-CO" dirty="0" smtClean="0"/>
              <a:t>Debilidades </a:t>
            </a:r>
            <a:r>
              <a:rPr lang="es-CO" dirty="0"/>
              <a:t>relacionadas con los procesos de capacitación y formación en la línea de </a:t>
            </a:r>
            <a:r>
              <a:rPr lang="es-CO" dirty="0" smtClean="0"/>
              <a:t>prevención.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ln w="3175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0"/>
            <a:ext cx="8532440" cy="10527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dirty="0" smtClean="0"/>
              <a:t>Exterior I. E. José Félix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512168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es-CO" dirty="0" smtClean="0"/>
              <a:t>Vía con buena señalización.</a:t>
            </a:r>
          </a:p>
          <a:p>
            <a:pPr algn="ctr">
              <a:buFont typeface="Wingdings" pitchFamily="2" charset="2"/>
              <a:buChar char="v"/>
            </a:pPr>
            <a:r>
              <a:rPr lang="es-CO" dirty="0" smtClean="0"/>
              <a:t>Mucho transito de vehículos</a:t>
            </a:r>
          </a:p>
          <a:p>
            <a:pPr algn="ctr">
              <a:buFont typeface="Arial" pitchFamily="34" charset="0"/>
              <a:buChar char="•"/>
            </a:pPr>
            <a:r>
              <a:rPr lang="es-CO" dirty="0" smtClean="0"/>
              <a:t>Vulnerabilidad a los accidentes</a:t>
            </a:r>
          </a:p>
          <a:p>
            <a:pPr algn="ctr">
              <a:buFont typeface="Courier New" pitchFamily="49" charset="0"/>
              <a:buChar char="o"/>
            </a:pPr>
            <a:r>
              <a:rPr lang="es-CO" dirty="0" smtClean="0"/>
              <a:t>Zona llana rodeada por edificaciones</a:t>
            </a:r>
            <a:endParaRPr lang="es-CO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624736" cy="4149080"/>
          </a:xfrm>
          <a:prstGeom prst="rect">
            <a:avLst/>
          </a:prstGeom>
          <a:noFill/>
        </p:spPr>
      </p:pic>
      <p:pic>
        <p:nvPicPr>
          <p:cNvPr id="4098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dirty="0" smtClean="0"/>
              <a:t>Interior I. E José Félix</a:t>
            </a:r>
            <a:endParaRPr lang="es-CO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512"/>
            <a:ext cx="2660650" cy="1995488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8316416" cy="5256584"/>
          </a:xfrm>
        </p:spPr>
        <p:txBody>
          <a:bodyPr>
            <a:norm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Altura entre 1 y 2 niveles. No evidencia afectaciones estructurales que comprometan la estabilidad de la planta física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La </a:t>
            </a:r>
            <a:r>
              <a:rPr lang="es-CO" dirty="0">
                <a:solidFill>
                  <a:schemeClr val="bg1"/>
                </a:solidFill>
              </a:rPr>
              <a:t>cubierta en tejas de </a:t>
            </a:r>
            <a:r>
              <a:rPr lang="es-CO" dirty="0" err="1">
                <a:solidFill>
                  <a:schemeClr val="bg1"/>
                </a:solidFill>
              </a:rPr>
              <a:t>eternit</a:t>
            </a:r>
            <a:r>
              <a:rPr lang="es-CO" dirty="0">
                <a:solidFill>
                  <a:schemeClr val="bg1"/>
                </a:solidFill>
              </a:rPr>
              <a:t> ubicada en el acceso al aula de sistemas, evidencia deterioro de la estructura de soporte en madera por degradación y cumplimiento de la vida útil de los materiales </a:t>
            </a:r>
            <a:r>
              <a:rPr lang="es-CO" dirty="0" smtClean="0">
                <a:solidFill>
                  <a:schemeClr val="bg1"/>
                </a:solidFill>
              </a:rPr>
              <a:t>constituyentes.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Los salones presentan deterioro en </a:t>
            </a:r>
            <a:r>
              <a:rPr lang="es-CO" dirty="0" err="1" smtClean="0">
                <a:solidFill>
                  <a:schemeClr val="bg1"/>
                </a:solidFill>
              </a:rPr>
              <a:t>ventaneria</a:t>
            </a:r>
            <a:r>
              <a:rPr lang="es-CO" dirty="0" smtClean="0">
                <a:solidFill>
                  <a:schemeClr val="bg1"/>
                </a:solidFill>
              </a:rPr>
              <a:t> (ruptura de vidrios)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En el sector que muestra la imagen Se encuentran pintados los salones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WILSON ARRUBLA M\Documents\ESCUDO Logo_Jose_Felix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9632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5824736" cy="3140968"/>
          </a:xfrm>
        </p:spPr>
        <p:txBody>
          <a:bodyPr>
            <a:normAutofit/>
          </a:bodyPr>
          <a:lstStyle/>
          <a:p>
            <a:pPr algn="l"/>
            <a:r>
              <a:rPr lang="es-CO" sz="3200" dirty="0" smtClean="0"/>
              <a:t>Ausencia o ruptura de vidrios en la mayoría de los salones</a:t>
            </a:r>
          </a:p>
          <a:p>
            <a:pPr algn="l"/>
            <a:r>
              <a:rPr lang="es-CO" sz="3200" dirty="0">
                <a:solidFill>
                  <a:schemeClr val="bg1"/>
                </a:solidFill>
              </a:rPr>
              <a:t>Los tomas e interruptores eléctricos se encuentran en mal estado, sin tapas y con cables expuestos</a:t>
            </a:r>
          </a:p>
        </p:txBody>
      </p:sp>
      <p:pic>
        <p:nvPicPr>
          <p:cNvPr id="4" name="3 Imagen" descr="D:\Contrato EAFIT - Área M\SABANETA\I.E. José Felix de Restrepo Vélez\Registro Fotográfico I.E. José Felix de Restrepo Vélez\SAM_131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8"/>
            <a:ext cx="26733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D:\Contrato EAFIT - Área M\SABANETA\I.E. José Felix de Restrepo Vélez\Registro Fotográfico I.E. José Felix de Restrepo Vélez\SAM_132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7244" y="1556792"/>
            <a:ext cx="3106756" cy="215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D:\Contrato EAFIT - Área M\SABANETA\I.E. José Felix de Restrepo Vélez\Registro Fotográfico I.E. José Felix de Restrepo Vélez\SAM_136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365104"/>
            <a:ext cx="287999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90713"/>
          </a:xfrm>
        </p:spPr>
        <p:txBody>
          <a:bodyPr>
            <a:normAutofit/>
          </a:bodyPr>
          <a:lstStyle/>
          <a:p>
            <a:pPr algn="ctr"/>
            <a:r>
              <a:rPr lang="es-CO" sz="2700" dirty="0">
                <a:solidFill>
                  <a:srgbClr val="C00000"/>
                </a:solidFill>
              </a:rPr>
              <a:t>Sobre corredor que comunica esta edificación con el resto de la Institución, se observa deterioro (pérdida de mampuestos) del muro de cerramiento adyacente a la jardinera y salida para luminarias sin plafón con cables eléctricos </a:t>
            </a:r>
            <a:r>
              <a:rPr lang="es-CO" sz="2700" dirty="0" smtClean="0">
                <a:solidFill>
                  <a:srgbClr val="C00000"/>
                </a:solidFill>
              </a:rPr>
              <a:t>expuestos </a:t>
            </a:r>
            <a:r>
              <a:rPr lang="es-CO" sz="1600" dirty="0"/>
              <a:t/>
            </a:r>
            <a:br>
              <a:rPr lang="es-CO" sz="1600" dirty="0"/>
            </a:br>
            <a:r>
              <a:rPr lang="es-CO" sz="2700" dirty="0" smtClean="0">
                <a:solidFill>
                  <a:srgbClr val="C00000"/>
                </a:solidFill>
              </a:rPr>
              <a:t>humedades por filtración</a:t>
            </a:r>
            <a:endParaRPr lang="es-CO" sz="2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</TotalTime>
  <Words>1308</Words>
  <Application>Microsoft Office PowerPoint</Application>
  <PresentationFormat>Presentación en pantalla (4:3)</PresentationFormat>
  <Paragraphs>147</Paragraphs>
  <Slides>31</Slides>
  <Notes>2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Flujo</vt:lpstr>
      <vt:lpstr>Diapositiva</vt:lpstr>
      <vt:lpstr>PLAN ESCOLAR DE GESTION DEL RIESGO INSTITUCIÓN EDUCATIVA JOSÉ FÉLIX DE RESTREPO VÉLEZ MUNICIPIO DE SABANETA</vt:lpstr>
      <vt:lpstr>VIDEO: Plan Escolar de gestión del riesgo</vt:lpstr>
      <vt:lpstr>Presentación de PowerPoint</vt:lpstr>
      <vt:lpstr>OBJETIVO GENERAL</vt:lpstr>
      <vt:lpstr>OBJETIVOS ESPECÍFICOS </vt:lpstr>
      <vt:lpstr>DIAGNÓSTICO</vt:lpstr>
      <vt:lpstr>Exterior I. E. José Félix</vt:lpstr>
      <vt:lpstr>Interior I. E José Félix</vt:lpstr>
      <vt:lpstr>Sobre corredor que comunica esta edificación con el resto de la Institución, se observa deterioro (pérdida de mampuestos) del muro de cerramiento adyacente a la jardinera y salida para luminarias sin plafón con cables eléctricos expuestos  humedades por filtración</vt:lpstr>
      <vt:lpstr>Bloque 8: Edificación de dos niveles construida mediante sistema aporticado, con cubierta en teja de barro, tendido en tablilla y estructura de soporte metálica. Se observó degradación por humedades en el tendido en tablillas, generado por filtraciones de agua a través de la cubierta. </vt:lpstr>
      <vt:lpstr>Entre el corredor del primer nivel del bloque 5 y el patio de recreo, existe una cuneta de profundidad considerable que no poseen rejillas, situación que puede ocasionar accidentes en los usuarios del plantel.  </vt:lpstr>
      <vt:lpstr>MEDIDAS DE PREVENCIÓN</vt:lpstr>
      <vt:lpstr>IDENTIFICACIÓN DE ESCENARIOS DE RIESGO</vt:lpstr>
      <vt:lpstr>Presentación de PowerPoint</vt:lpstr>
      <vt:lpstr>Presentación de PowerPoint</vt:lpstr>
      <vt:lpstr>EQUIPAMIENTO PARA RESPUESTAS A EMERGENCIAS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ESCOLAR DE GESTION DEL RIESGO INSTITUCION EDUCATIVA JOSÉ FÉLIX DE RESTREPO VÉLEZ MUNICIPIO DE SABANETA</dc:title>
  <dc:creator>WILSON ARRUBLA M</dc:creator>
  <cp:lastModifiedBy>estudiante</cp:lastModifiedBy>
  <cp:revision>25</cp:revision>
  <dcterms:created xsi:type="dcterms:W3CDTF">2013-04-14T17:17:56Z</dcterms:created>
  <dcterms:modified xsi:type="dcterms:W3CDTF">2013-09-17T20:24:59Z</dcterms:modified>
</cp:coreProperties>
</file>