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0A3-B801-4C15-B3CE-2BB991F44022}" type="datetimeFigureOut">
              <a:rPr lang="es-CO" smtClean="0"/>
              <a:pPr/>
              <a:t>09/04/2014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3C28-DEEA-45BD-B002-E4845A075AA5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0A3-B801-4C15-B3CE-2BB991F44022}" type="datetimeFigureOut">
              <a:rPr lang="es-CO" smtClean="0"/>
              <a:pPr/>
              <a:t>09/04/2014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3C28-DEEA-45BD-B002-E4845A075AA5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0A3-B801-4C15-B3CE-2BB991F44022}" type="datetimeFigureOut">
              <a:rPr lang="es-CO" smtClean="0"/>
              <a:pPr/>
              <a:t>09/04/2014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3C28-DEEA-45BD-B002-E4845A075AA5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0A3-B801-4C15-B3CE-2BB991F44022}" type="datetimeFigureOut">
              <a:rPr lang="es-CO" smtClean="0"/>
              <a:pPr/>
              <a:t>09/04/2014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3C28-DEEA-45BD-B002-E4845A075AA5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0A3-B801-4C15-B3CE-2BB991F44022}" type="datetimeFigureOut">
              <a:rPr lang="es-CO" smtClean="0"/>
              <a:pPr/>
              <a:t>09/04/2014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3C28-DEEA-45BD-B002-E4845A075AA5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0A3-B801-4C15-B3CE-2BB991F44022}" type="datetimeFigureOut">
              <a:rPr lang="es-CO" smtClean="0"/>
              <a:pPr/>
              <a:t>09/04/2014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3C28-DEEA-45BD-B002-E4845A075AA5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0A3-B801-4C15-B3CE-2BB991F44022}" type="datetimeFigureOut">
              <a:rPr lang="es-CO" smtClean="0"/>
              <a:pPr/>
              <a:t>09/04/2014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3C28-DEEA-45BD-B002-E4845A075AA5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0A3-B801-4C15-B3CE-2BB991F44022}" type="datetimeFigureOut">
              <a:rPr lang="es-CO" smtClean="0"/>
              <a:pPr/>
              <a:t>09/04/2014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3C28-DEEA-45BD-B002-E4845A075AA5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0A3-B801-4C15-B3CE-2BB991F44022}" type="datetimeFigureOut">
              <a:rPr lang="es-CO" smtClean="0"/>
              <a:pPr/>
              <a:t>09/04/2014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3C28-DEEA-45BD-B002-E4845A075AA5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0A3-B801-4C15-B3CE-2BB991F44022}" type="datetimeFigureOut">
              <a:rPr lang="es-CO" smtClean="0"/>
              <a:pPr/>
              <a:t>09/04/2014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3C28-DEEA-45BD-B002-E4845A075AA5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0A3-B801-4C15-B3CE-2BB991F44022}" type="datetimeFigureOut">
              <a:rPr lang="es-CO" smtClean="0"/>
              <a:pPr/>
              <a:t>09/04/2014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9983C28-DEEA-45BD-B002-E4845A075AA5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D3810A3-B801-4C15-B3CE-2BB991F44022}" type="datetimeFigureOut">
              <a:rPr lang="es-CO" smtClean="0"/>
              <a:pPr/>
              <a:t>09/04/2014</a:t>
            </a:fld>
            <a:endParaRPr lang="es-CO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9983C28-DEEA-45BD-B002-E4845A075AA5}" type="slidenum">
              <a:rPr lang="es-CO" smtClean="0"/>
              <a:pPr/>
              <a:t>‹Nº›</a:t>
            </a:fld>
            <a:endParaRPr lang="es-CO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512676"/>
            <a:ext cx="9138350" cy="1656184"/>
          </a:xfrm>
        </p:spPr>
        <p:txBody>
          <a:bodyPr>
            <a:noAutofit/>
          </a:bodyPr>
          <a:lstStyle/>
          <a:p>
            <a:pPr algn="ctr"/>
            <a:r>
              <a:rPr lang="es-CO" sz="5400" dirty="0">
                <a:solidFill>
                  <a:srgbClr val="00B0F0"/>
                </a:solidFill>
              </a:rPr>
              <a:t/>
            </a:r>
            <a:br>
              <a:rPr lang="es-CO" sz="5400" dirty="0">
                <a:solidFill>
                  <a:srgbClr val="00B0F0"/>
                </a:solidFill>
              </a:rPr>
            </a:br>
            <a:r>
              <a:rPr lang="es-CO" sz="4800" dirty="0">
                <a:solidFill>
                  <a:srgbClr val="00B0F0"/>
                </a:solidFill>
              </a:rPr>
              <a:t>UN MUNDO DE PROMOCIONES PUBLICIDAD </a:t>
            </a:r>
            <a:r>
              <a:rPr lang="es-CO" sz="4800" dirty="0" smtClean="0">
                <a:solidFill>
                  <a:srgbClr val="00B0F0"/>
                </a:solidFill>
              </a:rPr>
              <a:t>ACTIVIDAD No 2</a:t>
            </a:r>
            <a:r>
              <a:rPr lang="es-CO" sz="5400" dirty="0" smtClean="0">
                <a:solidFill>
                  <a:srgbClr val="00B0F0"/>
                </a:solidFill>
              </a:rPr>
              <a:t/>
            </a:r>
            <a:br>
              <a:rPr lang="es-CO" sz="5400" dirty="0" smtClean="0">
                <a:solidFill>
                  <a:srgbClr val="00B0F0"/>
                </a:solidFill>
              </a:rPr>
            </a:br>
            <a:endParaRPr lang="es-CO" sz="5400" dirty="0">
              <a:solidFill>
                <a:srgbClr val="00B0F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9512" y="2564904"/>
            <a:ext cx="8784976" cy="4293096"/>
          </a:xfrm>
        </p:spPr>
        <p:txBody>
          <a:bodyPr>
            <a:normAutofit/>
          </a:bodyPr>
          <a:lstStyle/>
          <a:p>
            <a:pPr algn="l"/>
            <a:r>
              <a:rPr lang="es-CO" dirty="0" smtClean="0"/>
              <a:t>1. Leer </a:t>
            </a:r>
            <a:r>
              <a:rPr lang="es-CO" dirty="0" smtClean="0"/>
              <a:t>diapositivas</a:t>
            </a:r>
          </a:p>
          <a:p>
            <a:pPr algn="l"/>
            <a:r>
              <a:rPr lang="es-CO" dirty="0" smtClean="0"/>
              <a:t>2. Ver </a:t>
            </a:r>
            <a:r>
              <a:rPr lang="es-CO" dirty="0" smtClean="0"/>
              <a:t>videos y realizar la actividad pedida</a:t>
            </a:r>
          </a:p>
          <a:p>
            <a:pPr algn="l"/>
            <a:r>
              <a:rPr lang="es-CO" dirty="0" smtClean="0"/>
              <a:t>3. Seleccionar </a:t>
            </a:r>
            <a:r>
              <a:rPr lang="es-CO" dirty="0" smtClean="0"/>
              <a:t>20 logos, marcas de empresas, hacer presentación en PowerPoint y enviar al correo de grupo</a:t>
            </a:r>
          </a:p>
          <a:p>
            <a:pPr algn="l"/>
            <a:r>
              <a:rPr lang="es-CO" dirty="0" smtClean="0"/>
              <a:t>4.Realizar </a:t>
            </a:r>
            <a:r>
              <a:rPr lang="es-CO" dirty="0" smtClean="0"/>
              <a:t>punto de promoción de productos Colombianos</a:t>
            </a:r>
          </a:p>
          <a:p>
            <a:pPr algn="l"/>
            <a:r>
              <a:rPr lang="es-CO" dirty="0" smtClean="0"/>
              <a:t>5.Fotos </a:t>
            </a:r>
            <a:r>
              <a:rPr lang="es-CO" dirty="0" smtClean="0"/>
              <a:t>de vallas publicitarias en Sabaneta</a:t>
            </a:r>
          </a:p>
          <a:p>
            <a:pPr algn="l"/>
            <a:r>
              <a:rPr lang="es-CO" smtClean="0"/>
              <a:t>6.Actividad </a:t>
            </a:r>
            <a:r>
              <a:rPr lang="es-CO" dirty="0" smtClean="0"/>
              <a:t>análisis de propaganda de radio</a:t>
            </a:r>
          </a:p>
          <a:p>
            <a:pPr algn="l"/>
            <a:endParaRPr lang="es-CO" dirty="0" smtClean="0"/>
          </a:p>
          <a:p>
            <a:pPr algn="l"/>
            <a:endParaRPr lang="es-CO" dirty="0" smtClean="0"/>
          </a:p>
          <a:p>
            <a:pPr algn="l"/>
            <a:endParaRPr lang="es-CO" dirty="0"/>
          </a:p>
        </p:txBody>
      </p:sp>
      <p:pic>
        <p:nvPicPr>
          <p:cNvPr id="1026" name="Picture 2" descr="https://encrypted-tbn1.gstatic.com/images?q=tbn:ANd9GcS_XLk3BsMpdOqNOKDMs0JAahKFO5SLj5_BjefQerTvNc9p0uZ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340768"/>
            <a:ext cx="3552329" cy="1876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404664"/>
            <a:ext cx="8712968" cy="5040560"/>
          </a:xfrm>
        </p:spPr>
        <p:txBody>
          <a:bodyPr>
            <a:normAutofit fontScale="90000"/>
          </a:bodyPr>
          <a:lstStyle/>
          <a:p>
            <a:pPr algn="l"/>
            <a:r>
              <a:rPr lang="es-CO" dirty="0" smtClean="0"/>
              <a:t>“EXTENSIÓN”</a:t>
            </a:r>
            <a:br>
              <a:rPr lang="es-CO" dirty="0" smtClean="0"/>
            </a:br>
            <a:r>
              <a:rPr lang="es-CO" dirty="0" smtClean="0"/>
              <a:t> No sería necesario cambiar el mensaje </a:t>
            </a:r>
            <a:br>
              <a:rPr lang="es-CO" dirty="0" smtClean="0"/>
            </a:br>
            <a:r>
              <a:rPr lang="es-CO" dirty="0" smtClean="0"/>
              <a:t>publicitario ya que nos estamos acercando a </a:t>
            </a:r>
            <a:br>
              <a:rPr lang="es-CO" dirty="0" smtClean="0"/>
            </a:br>
            <a:r>
              <a:rPr lang="es-CO" dirty="0" smtClean="0"/>
              <a:t>la “ciudad mundial” </a:t>
            </a:r>
            <a:endParaRPr lang="es-CO" dirty="0"/>
          </a:p>
        </p:txBody>
      </p:sp>
      <p:pic>
        <p:nvPicPr>
          <p:cNvPr id="1026" name="Picture 2" descr="https://encrypted-tbn3.gstatic.com/images?q=tbn:ANd9GcS3JsYxzRmR8JLH4mgA71RfA36eIVEXaQz4NdSGe7WCW20k310yt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4509120"/>
            <a:ext cx="2657475" cy="1724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79512" y="0"/>
            <a:ext cx="8784976" cy="6857999"/>
          </a:xfrm>
        </p:spPr>
        <p:txBody>
          <a:bodyPr>
            <a:noAutofit/>
          </a:bodyPr>
          <a:lstStyle/>
          <a:p>
            <a:r>
              <a:rPr lang="es-CO" sz="2800" dirty="0" smtClean="0"/>
              <a:t>“ADAPTACIÓN”</a:t>
            </a:r>
            <a:br>
              <a:rPr lang="es-CO" sz="2800" dirty="0" smtClean="0"/>
            </a:br>
            <a:r>
              <a:rPr lang="es-CO" sz="2800" dirty="0" smtClean="0"/>
              <a:t> Aseguran que los consumidores son </a:t>
            </a:r>
            <a:br>
              <a:rPr lang="es-CO" sz="2800" dirty="0" smtClean="0"/>
            </a:br>
            <a:r>
              <a:rPr lang="es-CO" sz="2800" dirty="0" smtClean="0"/>
              <a:t>diferentes en cada país y región y es preciso </a:t>
            </a:r>
            <a:br>
              <a:rPr lang="es-CO" sz="2800" dirty="0" smtClean="0"/>
            </a:br>
            <a:r>
              <a:rPr lang="es-CO" sz="2800" dirty="0" smtClean="0"/>
              <a:t>llegar a ellos mediante una publicidad </a:t>
            </a:r>
            <a:br>
              <a:rPr lang="es-CO" sz="2800" dirty="0" smtClean="0"/>
            </a:br>
            <a:r>
              <a:rPr lang="es-CO" sz="2800" dirty="0" smtClean="0"/>
              <a:t>adaptada</a:t>
            </a:r>
            <a:br>
              <a:rPr lang="es-CO" sz="2800" dirty="0" smtClean="0"/>
            </a:br>
            <a:r>
              <a:rPr lang="es-CO" sz="2800" dirty="0" smtClean="0"/>
              <a:t> http://www.youtube.com/watch?v=-m8pLUA_YI4 (</a:t>
            </a:r>
            <a:r>
              <a:rPr lang="es-CO" sz="2800" dirty="0" err="1" smtClean="0"/>
              <a:t>paraguay</a:t>
            </a:r>
            <a:r>
              <a:rPr lang="es-CO" sz="2800" dirty="0" smtClean="0"/>
              <a:t>)</a:t>
            </a:r>
            <a:br>
              <a:rPr lang="es-CO" sz="2800" dirty="0" smtClean="0"/>
            </a:br>
            <a:r>
              <a:rPr lang="es-CO" sz="2800" dirty="0" smtClean="0"/>
              <a:t> http://www.youtube.com/watch?v=BCeyVjfs9Ac (</a:t>
            </a:r>
            <a:r>
              <a:rPr lang="es-CO" sz="2800" dirty="0" err="1" smtClean="0"/>
              <a:t>uruguay</a:t>
            </a:r>
            <a:r>
              <a:rPr lang="es-CO" sz="2800" dirty="0" smtClean="0"/>
              <a:t>)</a:t>
            </a:r>
            <a:br>
              <a:rPr lang="es-CO" sz="2800" dirty="0" smtClean="0"/>
            </a:br>
            <a:r>
              <a:rPr lang="es-CO" sz="2800" dirty="0" smtClean="0"/>
              <a:t> http://www.youtube.com/watch?v=sJIcKx4ZkL4 (argentina)</a:t>
            </a:r>
            <a:endParaRPr lang="es-CO" sz="2800" dirty="0"/>
          </a:p>
        </p:txBody>
      </p:sp>
      <p:pic>
        <p:nvPicPr>
          <p:cNvPr id="10242" name="Picture 2" descr="https://encrypted-tbn0.gstatic.com/images?q=tbn:ANd9GcSlNoDlVKDMopMbpyjwwxYGI7tPhhDM1Y9Me_cIol0wu8bfZOZ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5" y="0"/>
            <a:ext cx="2914391" cy="3068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5575" y="2636912"/>
            <a:ext cx="8880921" cy="367240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r"/>
            <a:r>
              <a:rPr lang="es-CO" dirty="0" smtClean="0"/>
              <a:t>“lo que se necesita para lograr una publicidad internacional exitosa es un compromiso mundial con una visión local”</a:t>
            </a:r>
            <a:br>
              <a:rPr lang="es-CO" dirty="0" smtClean="0"/>
            </a:br>
            <a:r>
              <a:rPr lang="es-CO" dirty="0" err="1" smtClean="0"/>
              <a:t>Kanso</a:t>
            </a:r>
            <a:endParaRPr lang="es-CO" dirty="0"/>
          </a:p>
        </p:txBody>
      </p:sp>
      <p:pic>
        <p:nvPicPr>
          <p:cNvPr id="11268" name="Picture 4" descr="http://dayanayfreddy.com/wp-content/uploads/publicidad-redes-sociales-297x3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0"/>
            <a:ext cx="2585850" cy="263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es-CO" dirty="0" smtClean="0"/>
              <a:t>Publicidad de Slogan: 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0" y="1700808"/>
            <a:ext cx="8640960" cy="5157192"/>
          </a:xfrm>
        </p:spPr>
        <p:txBody>
          <a:bodyPr>
            <a:normAutofit/>
          </a:bodyPr>
          <a:lstStyle/>
          <a:p>
            <a:pPr algn="just"/>
            <a:r>
              <a:rPr lang="es-CO" dirty="0" smtClean="0">
                <a:solidFill>
                  <a:schemeClr val="tx1"/>
                </a:solidFill>
              </a:rPr>
              <a:t>EJEMPLOS: </a:t>
            </a:r>
          </a:p>
          <a:p>
            <a:pPr algn="just"/>
            <a:r>
              <a:rPr lang="es-CO" dirty="0" smtClean="0">
                <a:solidFill>
                  <a:schemeClr val="tx1"/>
                </a:solidFill>
              </a:rPr>
              <a:t> </a:t>
            </a:r>
            <a:r>
              <a:rPr lang="es-CO" dirty="0" err="1" smtClean="0">
                <a:solidFill>
                  <a:schemeClr val="tx1"/>
                </a:solidFill>
              </a:rPr>
              <a:t>Impossible</a:t>
            </a:r>
            <a:r>
              <a:rPr lang="es-CO" dirty="0" smtClean="0">
                <a:solidFill>
                  <a:schemeClr val="tx1"/>
                </a:solidFill>
              </a:rPr>
              <a:t> </a:t>
            </a:r>
            <a:r>
              <a:rPr lang="es-CO" dirty="0" err="1" smtClean="0">
                <a:solidFill>
                  <a:schemeClr val="tx1"/>
                </a:solidFill>
              </a:rPr>
              <a:t>is</a:t>
            </a:r>
            <a:r>
              <a:rPr lang="es-CO" dirty="0" smtClean="0">
                <a:solidFill>
                  <a:schemeClr val="tx1"/>
                </a:solidFill>
              </a:rPr>
              <a:t> </a:t>
            </a:r>
            <a:r>
              <a:rPr lang="es-CO" dirty="0" err="1" smtClean="0">
                <a:solidFill>
                  <a:schemeClr val="tx1"/>
                </a:solidFill>
              </a:rPr>
              <a:t>nothing</a:t>
            </a:r>
            <a:endParaRPr lang="es-CO" dirty="0" smtClean="0">
              <a:solidFill>
                <a:schemeClr val="tx1"/>
              </a:solidFill>
            </a:endParaRPr>
          </a:p>
          <a:p>
            <a:pPr algn="just"/>
            <a:r>
              <a:rPr lang="es-CO" dirty="0" smtClean="0">
                <a:solidFill>
                  <a:schemeClr val="tx1"/>
                </a:solidFill>
              </a:rPr>
              <a:t> </a:t>
            </a:r>
            <a:r>
              <a:rPr lang="es-CO" dirty="0" err="1" smtClean="0">
                <a:solidFill>
                  <a:schemeClr val="tx1"/>
                </a:solidFill>
              </a:rPr>
              <a:t>Just</a:t>
            </a:r>
            <a:r>
              <a:rPr lang="es-CO" dirty="0" smtClean="0">
                <a:solidFill>
                  <a:schemeClr val="tx1"/>
                </a:solidFill>
              </a:rPr>
              <a:t> do </a:t>
            </a:r>
            <a:r>
              <a:rPr lang="es-CO" dirty="0" err="1" smtClean="0">
                <a:solidFill>
                  <a:schemeClr val="tx1"/>
                </a:solidFill>
              </a:rPr>
              <a:t>it</a:t>
            </a:r>
            <a:endParaRPr lang="es-CO" dirty="0" smtClean="0">
              <a:solidFill>
                <a:schemeClr val="tx1"/>
              </a:solidFill>
            </a:endParaRPr>
          </a:p>
          <a:p>
            <a:pPr algn="just"/>
            <a:r>
              <a:rPr lang="es-CO" dirty="0" smtClean="0">
                <a:solidFill>
                  <a:schemeClr val="tx1"/>
                </a:solidFill>
              </a:rPr>
              <a:t> Lo bueno por menos</a:t>
            </a:r>
          </a:p>
          <a:p>
            <a:pPr algn="just"/>
            <a:r>
              <a:rPr lang="es-CO" dirty="0" smtClean="0">
                <a:solidFill>
                  <a:schemeClr val="tx1"/>
                </a:solidFill>
              </a:rPr>
              <a:t> Me encanta!</a:t>
            </a:r>
          </a:p>
          <a:p>
            <a:pPr algn="just"/>
            <a:r>
              <a:rPr lang="es-CO" dirty="0" smtClean="0">
                <a:solidFill>
                  <a:schemeClr val="tx1"/>
                </a:solidFill>
              </a:rPr>
              <a:t> Y pensar que me habían dicho</a:t>
            </a:r>
          </a:p>
          <a:p>
            <a:pPr algn="just"/>
            <a:r>
              <a:rPr lang="es-CO" dirty="0" smtClean="0">
                <a:solidFill>
                  <a:schemeClr val="tx1"/>
                </a:solidFill>
              </a:rPr>
              <a:t> Arrolla la sed</a:t>
            </a:r>
          </a:p>
          <a:p>
            <a:pPr algn="just"/>
            <a:r>
              <a:rPr lang="es-CO" dirty="0" smtClean="0">
                <a:solidFill>
                  <a:schemeClr val="tx1"/>
                </a:solidFill>
              </a:rPr>
              <a:t> Es simple, es claro</a:t>
            </a:r>
          </a:p>
          <a:p>
            <a:pPr algn="just"/>
            <a:r>
              <a:rPr lang="es-CO" dirty="0" smtClean="0">
                <a:solidFill>
                  <a:schemeClr val="tx1"/>
                </a:solidFill>
              </a:rPr>
              <a:t> </a:t>
            </a:r>
            <a:r>
              <a:rPr lang="es-CO" dirty="0" err="1" smtClean="0">
                <a:solidFill>
                  <a:schemeClr val="tx1"/>
                </a:solidFill>
              </a:rPr>
              <a:t>Keep</a:t>
            </a:r>
            <a:r>
              <a:rPr lang="es-CO" dirty="0" smtClean="0">
                <a:solidFill>
                  <a:schemeClr val="tx1"/>
                </a:solidFill>
              </a:rPr>
              <a:t> </a:t>
            </a:r>
            <a:r>
              <a:rPr lang="es-CO" dirty="0" err="1" smtClean="0">
                <a:solidFill>
                  <a:schemeClr val="tx1"/>
                </a:solidFill>
              </a:rPr>
              <a:t>walking</a:t>
            </a:r>
            <a:endParaRPr lang="es-CO" dirty="0" smtClean="0">
              <a:solidFill>
                <a:schemeClr val="tx1"/>
              </a:solidFill>
            </a:endParaRPr>
          </a:p>
          <a:p>
            <a:pPr algn="just"/>
            <a:r>
              <a:rPr lang="es-CO" dirty="0" smtClean="0">
                <a:solidFill>
                  <a:schemeClr val="tx1"/>
                </a:solidFill>
              </a:rPr>
              <a:t> </a:t>
            </a:r>
            <a:r>
              <a:rPr lang="es-CO" dirty="0" err="1" smtClean="0">
                <a:solidFill>
                  <a:schemeClr val="tx1"/>
                </a:solidFill>
              </a:rPr>
              <a:t>Maybe</a:t>
            </a:r>
            <a:r>
              <a:rPr lang="es-CO" dirty="0" smtClean="0">
                <a:solidFill>
                  <a:schemeClr val="tx1"/>
                </a:solidFill>
              </a:rPr>
              <a:t> </a:t>
            </a:r>
            <a:r>
              <a:rPr lang="es-CO" dirty="0" err="1" smtClean="0">
                <a:solidFill>
                  <a:schemeClr val="tx1"/>
                </a:solidFill>
              </a:rPr>
              <a:t>its</a:t>
            </a:r>
            <a:r>
              <a:rPr lang="es-CO" dirty="0" smtClean="0">
                <a:solidFill>
                  <a:schemeClr val="tx1"/>
                </a:solidFill>
              </a:rPr>
              <a:t> </a:t>
            </a:r>
            <a:r>
              <a:rPr lang="es-CO" dirty="0" err="1" smtClean="0">
                <a:solidFill>
                  <a:schemeClr val="tx1"/>
                </a:solidFill>
              </a:rPr>
              <a:t>Maybelline</a:t>
            </a:r>
            <a:endParaRPr lang="es-CO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54868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CO" dirty="0" smtClean="0"/>
              <a:t>Publicidad Corporativa</a:t>
            </a:r>
            <a:br>
              <a:rPr lang="es-CO" dirty="0" smtClean="0"/>
            </a:b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1916832"/>
            <a:ext cx="8424936" cy="4752528"/>
          </a:xfrm>
        </p:spPr>
        <p:txBody>
          <a:bodyPr>
            <a:normAutofit/>
          </a:bodyPr>
          <a:lstStyle/>
          <a:p>
            <a:pPr algn="just"/>
            <a:r>
              <a:rPr lang="es-CO" sz="4000" dirty="0" smtClean="0">
                <a:solidFill>
                  <a:schemeClr val="tx1"/>
                </a:solidFill>
              </a:rPr>
              <a:t>Publicidad que tiene el propósito de </a:t>
            </a:r>
          </a:p>
          <a:p>
            <a:pPr algn="just"/>
            <a:r>
              <a:rPr lang="es-CO" sz="4000" dirty="0" smtClean="0">
                <a:solidFill>
                  <a:schemeClr val="tx1"/>
                </a:solidFill>
              </a:rPr>
              <a:t>establecer una actitud favorable hacia </a:t>
            </a:r>
          </a:p>
          <a:p>
            <a:pPr algn="just"/>
            <a:r>
              <a:rPr lang="es-CO" sz="4000" dirty="0" smtClean="0">
                <a:solidFill>
                  <a:schemeClr val="tx1"/>
                </a:solidFill>
              </a:rPr>
              <a:t>una empresa como un todo, no solo </a:t>
            </a:r>
          </a:p>
          <a:p>
            <a:pPr algn="just"/>
            <a:r>
              <a:rPr lang="es-CO" sz="4000" dirty="0" smtClean="0">
                <a:solidFill>
                  <a:schemeClr val="tx1"/>
                </a:solidFill>
              </a:rPr>
              <a:t>hacia un producto específico.</a:t>
            </a:r>
          </a:p>
          <a:p>
            <a:pPr algn="just"/>
            <a:r>
              <a:rPr lang="es-CO" sz="4000" dirty="0" smtClean="0">
                <a:solidFill>
                  <a:schemeClr val="tx1"/>
                </a:solidFill>
              </a:rPr>
              <a:t>Ejemplo: </a:t>
            </a:r>
            <a:r>
              <a:rPr lang="es-CO" sz="4000" dirty="0" err="1" smtClean="0">
                <a:solidFill>
                  <a:schemeClr val="tx1"/>
                </a:solidFill>
              </a:rPr>
              <a:t>Multiahorro</a:t>
            </a:r>
            <a:r>
              <a:rPr lang="es-CO" sz="4000" dirty="0" smtClean="0">
                <a:solidFill>
                  <a:schemeClr val="tx1"/>
                </a:solidFill>
              </a:rPr>
              <a:t>.</a:t>
            </a:r>
            <a:endParaRPr lang="es-CO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764704"/>
            <a:ext cx="91440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s-CO" dirty="0" smtClean="0"/>
              <a:t>Diferencia entre Publicidad y </a:t>
            </a:r>
            <a:br>
              <a:rPr lang="es-CO" dirty="0" smtClean="0"/>
            </a:br>
            <a:r>
              <a:rPr lang="es-CO" dirty="0" smtClean="0"/>
              <a:t>Promoción</a:t>
            </a:r>
            <a:br>
              <a:rPr lang="es-CO" dirty="0" smtClean="0"/>
            </a:b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0" y="2276872"/>
            <a:ext cx="8892480" cy="3937992"/>
          </a:xfrm>
        </p:spPr>
        <p:txBody>
          <a:bodyPr>
            <a:normAutofit/>
          </a:bodyPr>
          <a:lstStyle/>
          <a:p>
            <a:pPr algn="just"/>
            <a:r>
              <a:rPr lang="es-CO" dirty="0" smtClean="0">
                <a:solidFill>
                  <a:schemeClr val="tx1"/>
                </a:solidFill>
              </a:rPr>
              <a:t> </a:t>
            </a:r>
            <a:r>
              <a:rPr lang="es-CO" dirty="0" smtClean="0">
                <a:solidFill>
                  <a:srgbClr val="FF0000"/>
                </a:solidFill>
              </a:rPr>
              <a:t>PUBLICIDAD -</a:t>
            </a:r>
            <a:r>
              <a:rPr lang="es-CO" dirty="0" smtClean="0">
                <a:solidFill>
                  <a:schemeClr val="tx1"/>
                </a:solidFill>
              </a:rPr>
              <a:t> Busca educar al </a:t>
            </a:r>
          </a:p>
          <a:p>
            <a:pPr algn="just"/>
            <a:r>
              <a:rPr lang="es-CO" dirty="0" smtClean="0">
                <a:solidFill>
                  <a:schemeClr val="tx1"/>
                </a:solidFill>
              </a:rPr>
              <a:t>consumidor o dar a conocer la situación </a:t>
            </a:r>
          </a:p>
          <a:p>
            <a:pPr algn="just"/>
            <a:r>
              <a:rPr lang="es-CO" dirty="0" smtClean="0">
                <a:solidFill>
                  <a:schemeClr val="tx1"/>
                </a:solidFill>
              </a:rPr>
              <a:t>especifica sobre el producto y/o sus </a:t>
            </a:r>
          </a:p>
          <a:p>
            <a:pPr algn="just"/>
            <a:r>
              <a:rPr lang="es-CO" dirty="0" smtClean="0">
                <a:solidFill>
                  <a:schemeClr val="tx1"/>
                </a:solidFill>
              </a:rPr>
              <a:t>cualidades o la existencia de la promoción.</a:t>
            </a:r>
          </a:p>
          <a:p>
            <a:pPr algn="just"/>
            <a:r>
              <a:rPr lang="es-CO" dirty="0" smtClean="0">
                <a:solidFill>
                  <a:schemeClr val="tx1"/>
                </a:solidFill>
              </a:rPr>
              <a:t> </a:t>
            </a:r>
            <a:r>
              <a:rPr lang="es-CO" dirty="0" smtClean="0">
                <a:solidFill>
                  <a:srgbClr val="00B050"/>
                </a:solidFill>
              </a:rPr>
              <a:t>PROMOCIÓN</a:t>
            </a:r>
            <a:r>
              <a:rPr lang="es-CO" dirty="0" smtClean="0">
                <a:solidFill>
                  <a:srgbClr val="0070C0"/>
                </a:solidFill>
              </a:rPr>
              <a:t> </a:t>
            </a:r>
            <a:r>
              <a:rPr lang="es-CO" dirty="0" smtClean="0">
                <a:solidFill>
                  <a:schemeClr val="tx1"/>
                </a:solidFill>
              </a:rPr>
              <a:t>-Valor agregado para el </a:t>
            </a:r>
          </a:p>
          <a:p>
            <a:pPr algn="just"/>
            <a:r>
              <a:rPr lang="es-CO" dirty="0" smtClean="0">
                <a:solidFill>
                  <a:schemeClr val="tx1"/>
                </a:solidFill>
              </a:rPr>
              <a:t>consumidor, ya sea en tangible (mas </a:t>
            </a:r>
          </a:p>
          <a:p>
            <a:pPr algn="just"/>
            <a:r>
              <a:rPr lang="es-CO" dirty="0" smtClean="0">
                <a:solidFill>
                  <a:schemeClr val="tx1"/>
                </a:solidFill>
              </a:rPr>
              <a:t>producto por el mismo precio, 2 por uno etc.) </a:t>
            </a:r>
          </a:p>
          <a:p>
            <a:pPr algn="just"/>
            <a:r>
              <a:rPr lang="es-CO" dirty="0" smtClean="0">
                <a:solidFill>
                  <a:schemeClr val="tx1"/>
                </a:solidFill>
              </a:rPr>
              <a:t>o intangibles ( sorteos y viajes)</a:t>
            </a:r>
            <a:endParaRPr lang="es-CO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r>
              <a:rPr lang="es-CO" dirty="0" smtClean="0"/>
              <a:t>ESTRATEGIA DE MEDIOS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0" y="1700808"/>
            <a:ext cx="8496944" cy="4824536"/>
          </a:xfrm>
        </p:spPr>
        <p:txBody>
          <a:bodyPr>
            <a:normAutofit/>
          </a:bodyPr>
          <a:lstStyle/>
          <a:p>
            <a:pPr algn="just"/>
            <a:r>
              <a:rPr lang="es-CO" dirty="0" smtClean="0">
                <a:solidFill>
                  <a:schemeClr val="tx1"/>
                </a:solidFill>
              </a:rPr>
              <a:t> Ejercicio: </a:t>
            </a:r>
          </a:p>
          <a:p>
            <a:pPr algn="just"/>
            <a:r>
              <a:rPr lang="es-CO" dirty="0" smtClean="0">
                <a:solidFill>
                  <a:schemeClr val="tx1"/>
                </a:solidFill>
              </a:rPr>
              <a:t>Encontrar ventajas y desventajas de publicitar </a:t>
            </a:r>
          </a:p>
          <a:p>
            <a:pPr algn="just"/>
            <a:r>
              <a:rPr lang="es-CO" dirty="0" smtClean="0">
                <a:solidFill>
                  <a:schemeClr val="tx1"/>
                </a:solidFill>
              </a:rPr>
              <a:t>en cada uno de los siguientes medios:</a:t>
            </a:r>
          </a:p>
          <a:p>
            <a:pPr algn="just"/>
            <a:r>
              <a:rPr lang="es-CO" dirty="0" smtClean="0">
                <a:solidFill>
                  <a:schemeClr val="tx1"/>
                </a:solidFill>
              </a:rPr>
              <a:t> TV</a:t>
            </a:r>
          </a:p>
          <a:p>
            <a:pPr algn="just"/>
            <a:r>
              <a:rPr lang="es-CO" dirty="0" smtClean="0">
                <a:solidFill>
                  <a:schemeClr val="tx1"/>
                </a:solidFill>
              </a:rPr>
              <a:t> RADIO</a:t>
            </a:r>
          </a:p>
          <a:p>
            <a:pPr algn="just"/>
            <a:r>
              <a:rPr lang="es-CO" dirty="0" smtClean="0">
                <a:solidFill>
                  <a:schemeClr val="tx1"/>
                </a:solidFill>
              </a:rPr>
              <a:t> DIARIOS/REVISTAS</a:t>
            </a:r>
          </a:p>
          <a:p>
            <a:pPr algn="just"/>
            <a:r>
              <a:rPr lang="es-CO" dirty="0" smtClean="0">
                <a:solidFill>
                  <a:schemeClr val="tx1"/>
                </a:solidFill>
              </a:rPr>
              <a:t> CARTELES</a:t>
            </a:r>
          </a:p>
          <a:p>
            <a:pPr algn="just"/>
            <a:r>
              <a:rPr lang="es-CO" dirty="0" smtClean="0">
                <a:solidFill>
                  <a:schemeClr val="tx1"/>
                </a:solidFill>
              </a:rPr>
              <a:t> INTERNET</a:t>
            </a:r>
            <a:endParaRPr lang="es-CO" dirty="0">
              <a:solidFill>
                <a:schemeClr val="tx1"/>
              </a:solidFill>
            </a:endParaRPr>
          </a:p>
        </p:txBody>
      </p:sp>
      <p:pic>
        <p:nvPicPr>
          <p:cNvPr id="5122" name="Picture 2" descr="https://encrypted-tbn2.gstatic.com/images?q=tbn:ANd9GcT_cLUFWIXpMPs898QrvwGMuWu-HdHy3qI0CtjDyJ_uRZbbFkUGiiU2Ux3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140968"/>
            <a:ext cx="4464496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SALES FORCE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CO" dirty="0" smtClean="0">
                <a:solidFill>
                  <a:schemeClr val="tx1"/>
                </a:solidFill>
              </a:rPr>
              <a:t>Es la comunicación de persona a persona </a:t>
            </a:r>
          </a:p>
          <a:p>
            <a:r>
              <a:rPr lang="es-CO" dirty="0" smtClean="0">
                <a:solidFill>
                  <a:schemeClr val="tx1"/>
                </a:solidFill>
              </a:rPr>
              <a:t>entre el representante de una compañía y un </a:t>
            </a:r>
          </a:p>
          <a:p>
            <a:r>
              <a:rPr lang="es-CO" dirty="0" smtClean="0">
                <a:solidFill>
                  <a:schemeClr val="tx1"/>
                </a:solidFill>
              </a:rPr>
              <a:t>comprador potencial</a:t>
            </a:r>
          </a:p>
          <a:p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CO" dirty="0" smtClean="0"/>
              <a:t>RELACIONES PÚBLICAS</a:t>
            </a:r>
            <a:br>
              <a:rPr lang="es-CO" dirty="0" smtClean="0"/>
            </a:b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568952" cy="5256584"/>
          </a:xfrm>
        </p:spPr>
        <p:txBody>
          <a:bodyPr>
            <a:normAutofit/>
          </a:bodyPr>
          <a:lstStyle/>
          <a:p>
            <a:pPr algn="just"/>
            <a:r>
              <a:rPr lang="es-CO" sz="3200" dirty="0" smtClean="0"/>
              <a:t> </a:t>
            </a:r>
            <a:r>
              <a:rPr lang="es-CO" sz="3200" dirty="0" smtClean="0">
                <a:solidFill>
                  <a:schemeClr val="tx1"/>
                </a:solidFill>
              </a:rPr>
              <a:t>OBJETIVOS:</a:t>
            </a:r>
          </a:p>
          <a:p>
            <a:pPr algn="just"/>
            <a:r>
              <a:rPr lang="es-CO" sz="3200" dirty="0" smtClean="0">
                <a:solidFill>
                  <a:schemeClr val="tx1"/>
                </a:solidFill>
              </a:rPr>
              <a:t> Crear una buena imagen empresarial a través de la publicación de noticias sobre eventos relacionados con el negocio en la prensa</a:t>
            </a:r>
          </a:p>
          <a:p>
            <a:pPr algn="just"/>
            <a:r>
              <a:rPr lang="es-CO" sz="3200" dirty="0" smtClean="0">
                <a:solidFill>
                  <a:schemeClr val="tx1"/>
                </a:solidFill>
              </a:rPr>
              <a:t> La asociación del producto con un determinado </a:t>
            </a:r>
          </a:p>
          <a:p>
            <a:pPr algn="just"/>
            <a:r>
              <a:rPr lang="es-CO" sz="3200" dirty="0" smtClean="0">
                <a:solidFill>
                  <a:schemeClr val="tx1"/>
                </a:solidFill>
              </a:rPr>
              <a:t>evento, deportivo, de modas, o de celebridades</a:t>
            </a:r>
            <a:endParaRPr lang="es-CO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CO" dirty="0" smtClean="0"/>
              <a:t>EJEMPLOS:</a:t>
            </a:r>
            <a:br>
              <a:rPr lang="es-CO" dirty="0" smtClean="0"/>
            </a:b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1700808"/>
            <a:ext cx="8496944" cy="4824536"/>
          </a:xfrm>
        </p:spPr>
        <p:txBody>
          <a:bodyPr>
            <a:normAutofit/>
          </a:bodyPr>
          <a:lstStyle/>
          <a:p>
            <a:pPr algn="just"/>
            <a:r>
              <a:rPr lang="es-CO" dirty="0" smtClean="0"/>
              <a:t> </a:t>
            </a:r>
            <a:r>
              <a:rPr lang="es-CO" sz="4000" dirty="0" smtClean="0">
                <a:solidFill>
                  <a:schemeClr val="tx1"/>
                </a:solidFill>
              </a:rPr>
              <a:t>Centros de visitas: </a:t>
            </a:r>
            <a:r>
              <a:rPr lang="es-CO" sz="4000" dirty="0" err="1" smtClean="0">
                <a:solidFill>
                  <a:schemeClr val="tx1"/>
                </a:solidFill>
              </a:rPr>
              <a:t>Baccardi</a:t>
            </a:r>
            <a:r>
              <a:rPr lang="es-CO" sz="4000" dirty="0" smtClean="0">
                <a:solidFill>
                  <a:schemeClr val="tx1"/>
                </a:solidFill>
              </a:rPr>
              <a:t> en Costa Rica, Heineken en </a:t>
            </a:r>
            <a:r>
              <a:rPr lang="es-CO" sz="4000" dirty="0" err="1" smtClean="0">
                <a:solidFill>
                  <a:schemeClr val="tx1"/>
                </a:solidFill>
              </a:rPr>
              <a:t>Amsterdam</a:t>
            </a:r>
            <a:endParaRPr lang="es-CO" sz="4000" dirty="0" smtClean="0">
              <a:solidFill>
                <a:schemeClr val="tx1"/>
              </a:solidFill>
            </a:endParaRPr>
          </a:p>
          <a:p>
            <a:pPr algn="just"/>
            <a:r>
              <a:rPr lang="es-CO" sz="4000" dirty="0" smtClean="0">
                <a:solidFill>
                  <a:schemeClr val="tx1"/>
                </a:solidFill>
              </a:rPr>
              <a:t> </a:t>
            </a:r>
            <a:r>
              <a:rPr lang="es-CO" sz="4000" dirty="0" err="1" smtClean="0">
                <a:solidFill>
                  <a:schemeClr val="tx1"/>
                </a:solidFill>
              </a:rPr>
              <a:t>After</a:t>
            </a:r>
            <a:r>
              <a:rPr lang="es-CO" sz="4000" dirty="0" smtClean="0">
                <a:solidFill>
                  <a:schemeClr val="tx1"/>
                </a:solidFill>
              </a:rPr>
              <a:t> office </a:t>
            </a:r>
          </a:p>
          <a:p>
            <a:pPr algn="just"/>
            <a:r>
              <a:rPr lang="es-CO" sz="4000" dirty="0" smtClean="0">
                <a:solidFill>
                  <a:schemeClr val="tx1"/>
                </a:solidFill>
              </a:rPr>
              <a:t> Desfiles de modas: </a:t>
            </a:r>
            <a:r>
              <a:rPr lang="es-CO" sz="4000" dirty="0" err="1" smtClean="0">
                <a:solidFill>
                  <a:schemeClr val="tx1"/>
                </a:solidFill>
              </a:rPr>
              <a:t>Lemon</a:t>
            </a:r>
            <a:r>
              <a:rPr lang="es-CO" sz="4000" dirty="0" smtClean="0">
                <a:solidFill>
                  <a:schemeClr val="tx1"/>
                </a:solidFill>
              </a:rPr>
              <a:t> invita a </a:t>
            </a:r>
            <a:r>
              <a:rPr lang="es-CO" sz="4000" dirty="0" err="1" smtClean="0">
                <a:solidFill>
                  <a:schemeClr val="tx1"/>
                </a:solidFill>
              </a:rPr>
              <a:t>a</a:t>
            </a:r>
            <a:r>
              <a:rPr lang="es-CO" sz="4000" dirty="0" smtClean="0">
                <a:solidFill>
                  <a:schemeClr val="tx1"/>
                </a:solidFill>
              </a:rPr>
              <a:t> sus clientas a lanzamientos de temporada</a:t>
            </a:r>
          </a:p>
          <a:p>
            <a:pPr algn="just"/>
            <a:endParaRPr lang="es-CO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1124744"/>
            <a:ext cx="9036496" cy="956142"/>
          </a:xfrm>
        </p:spPr>
        <p:txBody>
          <a:bodyPr>
            <a:noAutofit/>
          </a:bodyPr>
          <a:lstStyle/>
          <a:p>
            <a:pPr algn="ctr"/>
            <a:r>
              <a:rPr lang="es-CO" sz="8000" dirty="0" smtClean="0"/>
              <a:t/>
            </a:r>
            <a:br>
              <a:rPr lang="es-CO" sz="8000" dirty="0" smtClean="0"/>
            </a:br>
            <a:r>
              <a:rPr lang="es-CO" sz="8000" dirty="0"/>
              <a:t/>
            </a:r>
            <a:br>
              <a:rPr lang="es-CO" sz="8000" dirty="0"/>
            </a:br>
            <a:r>
              <a:rPr lang="es-CO" sz="8000" dirty="0" smtClean="0"/>
              <a:t/>
            </a:r>
            <a:br>
              <a:rPr lang="es-CO" sz="8000" dirty="0" smtClean="0"/>
            </a:br>
            <a:r>
              <a:rPr lang="es-CO" sz="8000" dirty="0"/>
              <a:t/>
            </a:r>
            <a:br>
              <a:rPr lang="es-CO" sz="8000" dirty="0"/>
            </a:br>
            <a:r>
              <a:rPr lang="es-CO" sz="7200" dirty="0"/>
              <a:t>PROMOCIÓN</a:t>
            </a:r>
            <a:br>
              <a:rPr lang="es-CO" sz="7200" dirty="0"/>
            </a:br>
            <a:endParaRPr lang="es-CO" sz="7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0" y="2852936"/>
            <a:ext cx="9144000" cy="4005064"/>
          </a:xfrm>
        </p:spPr>
        <p:txBody>
          <a:bodyPr>
            <a:noAutofit/>
          </a:bodyPr>
          <a:lstStyle/>
          <a:p>
            <a:pPr algn="ctr"/>
            <a:r>
              <a:rPr lang="es-CO" sz="4000" dirty="0" smtClean="0">
                <a:solidFill>
                  <a:schemeClr val="tx1"/>
                </a:solidFill>
              </a:rPr>
              <a:t>COMUNICAR, INFORMAR, DAR  A </a:t>
            </a:r>
          </a:p>
          <a:p>
            <a:pPr algn="ctr"/>
            <a:r>
              <a:rPr lang="es-CO" sz="4000" dirty="0" smtClean="0">
                <a:solidFill>
                  <a:schemeClr val="tx1"/>
                </a:solidFill>
              </a:rPr>
              <a:t>CONOCER O RECORDAR LA EXISTENCIA </a:t>
            </a:r>
          </a:p>
          <a:p>
            <a:pPr algn="ctr"/>
            <a:r>
              <a:rPr lang="es-CO" sz="4000" dirty="0" smtClean="0">
                <a:solidFill>
                  <a:schemeClr val="tx1"/>
                </a:solidFill>
              </a:rPr>
              <a:t>DE UN PRODUCTO O SERVICIO</a:t>
            </a:r>
            <a:endParaRPr lang="es-CO" sz="4000" dirty="0">
              <a:solidFill>
                <a:schemeClr val="tx1"/>
              </a:solidFill>
            </a:endParaRPr>
          </a:p>
        </p:txBody>
      </p:sp>
      <p:pic>
        <p:nvPicPr>
          <p:cNvPr id="2050" name="Picture 2" descr="https://encrypted-tbn2.gstatic.com/images?q=tbn:ANd9GcRIuQcc5l9tQjp1cyuVWeE0Zt13ZXmRBK-AH3dJ6eybf5SM8HTzb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124744"/>
            <a:ext cx="3371850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CO" dirty="0" smtClean="0"/>
              <a:t>PRESUPUESTO</a:t>
            </a:r>
            <a:br>
              <a:rPr lang="es-CO" dirty="0" smtClean="0"/>
            </a:b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0" y="1412776"/>
            <a:ext cx="8424936" cy="4226024"/>
          </a:xfrm>
        </p:spPr>
        <p:txBody>
          <a:bodyPr>
            <a:noAutofit/>
          </a:bodyPr>
          <a:lstStyle/>
          <a:p>
            <a:pPr algn="just"/>
            <a:r>
              <a:rPr lang="es-CO" sz="4000" dirty="0" smtClean="0">
                <a:solidFill>
                  <a:schemeClr val="tx1"/>
                </a:solidFill>
              </a:rPr>
              <a:t> El presupuesto publicitario y promocional articula los gastos en que incurre la compañía para desarrollar, producir, difundir y retroalimentar una campaña publicitaria</a:t>
            </a:r>
            <a:endParaRPr lang="es-CO" sz="4000" dirty="0">
              <a:solidFill>
                <a:schemeClr val="tx1"/>
              </a:solidFill>
            </a:endParaRPr>
          </a:p>
        </p:txBody>
      </p:sp>
      <p:pic>
        <p:nvPicPr>
          <p:cNvPr id="4098" name="Picture 2" descr="https://encrypted-tbn0.gstatic.com/images?q=tbn:ANd9GcRD7BmDc8ewqbiXU6f3haH2_88857hJWGs7umhjEK__V-9bU_MnZFBpxnq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4721" y="4797152"/>
            <a:ext cx="2762250" cy="1657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666777"/>
          </a:xfrm>
        </p:spPr>
        <p:txBody>
          <a:bodyPr>
            <a:normAutofit/>
          </a:bodyPr>
          <a:lstStyle/>
          <a:p>
            <a:r>
              <a:rPr lang="es-CO" dirty="0" smtClean="0"/>
              <a:t>LOGOS: Las empresas son </a:t>
            </a:r>
            <a:br>
              <a:rPr lang="es-CO" dirty="0" smtClean="0"/>
            </a:br>
            <a:r>
              <a:rPr lang="es-CO" dirty="0" smtClean="0"/>
              <a:t>reconocidas mediante ellos</a:t>
            </a:r>
            <a:br>
              <a:rPr lang="es-CO" dirty="0" smtClean="0"/>
            </a:br>
            <a:endParaRPr lang="es-CO" dirty="0"/>
          </a:p>
        </p:txBody>
      </p:sp>
      <p:pic>
        <p:nvPicPr>
          <p:cNvPr id="1026" name="Picture 2" descr="https://encrypted-tbn3.gstatic.com/images?q=tbn:ANd9GcRwKG_6dSyJ5igzW3_4vPrDKOsX05E4aQHBzxl1JrJG-pZegg0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643" y="2564904"/>
            <a:ext cx="5000625" cy="3752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ghidularadean.ro/fisiere/produse_firme/2b663e0f6acd83d090d6822f315aa37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564903"/>
            <a:ext cx="3495675" cy="3752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476672"/>
            <a:ext cx="7851648" cy="1828800"/>
          </a:xfrm>
        </p:spPr>
        <p:txBody>
          <a:bodyPr/>
          <a:lstStyle/>
          <a:p>
            <a:r>
              <a:rPr lang="es-CO" dirty="0" err="1" smtClean="0"/>
              <a:t>Merchandising</a:t>
            </a:r>
            <a:r>
              <a:rPr lang="es-CO" dirty="0" smtClean="0"/>
              <a:t>: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0" y="3228536"/>
            <a:ext cx="9144000" cy="3629464"/>
          </a:xfrm>
        </p:spPr>
        <p:txBody>
          <a:bodyPr>
            <a:noAutofit/>
          </a:bodyPr>
          <a:lstStyle/>
          <a:p>
            <a:pPr algn="just"/>
            <a:r>
              <a:rPr lang="es-CO" sz="4400" dirty="0" smtClean="0">
                <a:solidFill>
                  <a:schemeClr val="tx1"/>
                </a:solidFill>
              </a:rPr>
              <a:t>Intento de </a:t>
            </a:r>
          </a:p>
          <a:p>
            <a:pPr algn="just"/>
            <a:r>
              <a:rPr lang="es-CO" sz="4400" dirty="0" smtClean="0">
                <a:solidFill>
                  <a:schemeClr val="tx1"/>
                </a:solidFill>
              </a:rPr>
              <a:t>persuadir a los </a:t>
            </a:r>
          </a:p>
          <a:p>
            <a:pPr algn="just"/>
            <a:r>
              <a:rPr lang="es-CO" sz="4400" dirty="0" smtClean="0">
                <a:solidFill>
                  <a:schemeClr val="tx1"/>
                </a:solidFill>
              </a:rPr>
              <a:t>consumidores en </a:t>
            </a:r>
          </a:p>
          <a:p>
            <a:pPr algn="just"/>
            <a:r>
              <a:rPr lang="es-CO" sz="4400" dirty="0" smtClean="0">
                <a:solidFill>
                  <a:schemeClr val="tx1"/>
                </a:solidFill>
              </a:rPr>
              <a:t>el punto de venta</a:t>
            </a:r>
          </a:p>
          <a:p>
            <a:pPr algn="just"/>
            <a:endParaRPr lang="es-CO" sz="4400" dirty="0">
              <a:solidFill>
                <a:schemeClr val="tx1"/>
              </a:solidFill>
            </a:endParaRPr>
          </a:p>
        </p:txBody>
      </p:sp>
      <p:pic>
        <p:nvPicPr>
          <p:cNvPr id="3074" name="Picture 2" descr="http://ivylucero.files.wordpress.com/2011/12/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780928"/>
            <a:ext cx="4762500" cy="3533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7772400" cy="1470025"/>
          </a:xfrm>
        </p:spPr>
        <p:txBody>
          <a:bodyPr/>
          <a:lstStyle/>
          <a:p>
            <a:r>
              <a:rPr lang="es-CO" dirty="0" smtClean="0"/>
              <a:t>Características: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0" y="1700808"/>
            <a:ext cx="9144000" cy="5157192"/>
          </a:xfrm>
        </p:spPr>
        <p:txBody>
          <a:bodyPr>
            <a:noAutofit/>
          </a:bodyPr>
          <a:lstStyle/>
          <a:p>
            <a:pPr algn="just"/>
            <a:r>
              <a:rPr lang="es-CO" sz="4000" dirty="0" smtClean="0">
                <a:solidFill>
                  <a:schemeClr val="tx1"/>
                </a:solidFill>
              </a:rPr>
              <a:t> </a:t>
            </a:r>
            <a:r>
              <a:rPr lang="es-CO" sz="4000" dirty="0" err="1" smtClean="0">
                <a:solidFill>
                  <a:schemeClr val="tx1"/>
                </a:solidFill>
              </a:rPr>
              <a:t>Display</a:t>
            </a:r>
            <a:r>
              <a:rPr lang="es-CO" sz="4000" dirty="0" smtClean="0">
                <a:solidFill>
                  <a:schemeClr val="tx1"/>
                </a:solidFill>
              </a:rPr>
              <a:t> material</a:t>
            </a:r>
          </a:p>
          <a:p>
            <a:pPr algn="just"/>
            <a:r>
              <a:rPr lang="es-CO" sz="4000" dirty="0" smtClean="0">
                <a:solidFill>
                  <a:schemeClr val="tx1"/>
                </a:solidFill>
              </a:rPr>
              <a:t> Disposición de los productos en el punto de </a:t>
            </a:r>
          </a:p>
          <a:p>
            <a:pPr algn="just"/>
            <a:r>
              <a:rPr lang="es-CO" sz="4000" dirty="0" smtClean="0">
                <a:solidFill>
                  <a:schemeClr val="tx1"/>
                </a:solidFill>
              </a:rPr>
              <a:t>venta</a:t>
            </a:r>
          </a:p>
          <a:p>
            <a:pPr algn="just"/>
            <a:r>
              <a:rPr lang="es-CO" sz="4000" dirty="0" smtClean="0">
                <a:solidFill>
                  <a:schemeClr val="tx1"/>
                </a:solidFill>
              </a:rPr>
              <a:t> Espacio en los estantes</a:t>
            </a:r>
          </a:p>
          <a:p>
            <a:pPr algn="just"/>
            <a:r>
              <a:rPr lang="es-CO" sz="4000" dirty="0" smtClean="0">
                <a:solidFill>
                  <a:schemeClr val="tx1"/>
                </a:solidFill>
              </a:rPr>
              <a:t> Iluminación apropiada</a:t>
            </a:r>
          </a:p>
          <a:p>
            <a:pPr algn="just"/>
            <a:r>
              <a:rPr lang="es-CO" sz="4000" dirty="0" smtClean="0">
                <a:solidFill>
                  <a:schemeClr val="tx1"/>
                </a:solidFill>
              </a:rPr>
              <a:t> Aromas deseables </a:t>
            </a:r>
            <a:endParaRPr lang="es-CO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es-CO" dirty="0" smtClean="0"/>
              <a:t>PROMOCIÓN DE PRODUCTOS COLOMBIANOS</a:t>
            </a:r>
            <a:endParaRPr lang="es-CO" dirty="0"/>
          </a:p>
        </p:txBody>
      </p:sp>
      <p:pic>
        <p:nvPicPr>
          <p:cNvPr id="2050" name="Picture 2" descr="http://www.proexport.com.co/sites/default/files/pieza_enlace1%20%282%2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132856"/>
            <a:ext cx="4762500" cy="2476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www.terpel.com/Global/Sala_de_prensa/img_refractarias_detal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97152"/>
            <a:ext cx="9144000" cy="2060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www.colombia.travel/es/images/stories/embajadores_conosurbig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40768"/>
            <a:ext cx="2771775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VALLAS PUBLICITARIAS EN SABANETA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TOMAR FOTOS: PRESENTAR TRABAJO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/>
          <a:lstStyle/>
          <a:p>
            <a:r>
              <a:rPr lang="es-CO" dirty="0" smtClean="0"/>
              <a:t>ACTIVIDAD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9552" y="1772816"/>
            <a:ext cx="8280920" cy="4752528"/>
          </a:xfrm>
        </p:spPr>
        <p:txBody>
          <a:bodyPr>
            <a:normAutofit/>
          </a:bodyPr>
          <a:lstStyle/>
          <a:p>
            <a:pPr marL="514350" indent="-514350" algn="just">
              <a:buAutoNum type="arabicPeriod"/>
            </a:pPr>
            <a:r>
              <a:rPr lang="es-CO" dirty="0" smtClean="0">
                <a:solidFill>
                  <a:schemeClr val="tx1"/>
                </a:solidFill>
              </a:rPr>
              <a:t>ANALISIS PROPAGANDA DE RADIO</a:t>
            </a:r>
          </a:p>
          <a:p>
            <a:pPr marL="514350" indent="-514350" algn="just">
              <a:buAutoNum type="arabicPeriod"/>
            </a:pPr>
            <a:r>
              <a:rPr lang="es-CO" dirty="0" smtClean="0">
                <a:solidFill>
                  <a:schemeClr val="tx1"/>
                </a:solidFill>
              </a:rPr>
              <a:t>PERIODICOS</a:t>
            </a:r>
          </a:p>
          <a:p>
            <a:pPr marL="514350" indent="-514350" algn="just">
              <a:buAutoNum type="arabicPeriod"/>
            </a:pPr>
            <a:r>
              <a:rPr lang="es-CO" dirty="0" smtClean="0">
                <a:solidFill>
                  <a:schemeClr val="tx1"/>
                </a:solidFill>
              </a:rPr>
              <a:t>REVISTAS</a:t>
            </a:r>
          </a:p>
          <a:p>
            <a:pPr marL="514350" indent="-514350" algn="just">
              <a:buAutoNum type="arabicPeriod"/>
            </a:pPr>
            <a:r>
              <a:rPr lang="es-CO" dirty="0" smtClean="0">
                <a:solidFill>
                  <a:schemeClr val="tx1"/>
                </a:solidFill>
              </a:rPr>
              <a:t>INTERNET</a:t>
            </a:r>
          </a:p>
          <a:p>
            <a:pPr marL="514350" indent="-514350" algn="just">
              <a:buAutoNum type="arabicPeriod"/>
            </a:pPr>
            <a:r>
              <a:rPr lang="es-CO" dirty="0" smtClean="0">
                <a:solidFill>
                  <a:schemeClr val="tx1"/>
                </a:solidFill>
              </a:rPr>
              <a:t>PUBLICIDAD DE EVENTOS</a:t>
            </a:r>
          </a:p>
          <a:p>
            <a:pPr marL="514350" indent="-514350" algn="just">
              <a:buAutoNum type="arabicPeriod"/>
            </a:pPr>
            <a:r>
              <a:rPr lang="es-CO" dirty="0" smtClean="0">
                <a:solidFill>
                  <a:schemeClr val="tx1"/>
                </a:solidFill>
              </a:rPr>
              <a:t>PUBLICIDAD PARA UN PRODUCTO PROPIO</a:t>
            </a:r>
          </a:p>
          <a:p>
            <a:pPr marL="514350" indent="-514350">
              <a:buAutoNum type="arabicPeriod"/>
            </a:pP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619672" y="0"/>
            <a:ext cx="6908304" cy="1470025"/>
          </a:xfrm>
        </p:spPr>
        <p:txBody>
          <a:bodyPr/>
          <a:lstStyle/>
          <a:p>
            <a:r>
              <a:rPr lang="es-CO" dirty="0" smtClean="0"/>
              <a:t>Promoción en ventas: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9512" y="1700808"/>
            <a:ext cx="8964488" cy="5157192"/>
          </a:xfrm>
        </p:spPr>
        <p:txBody>
          <a:bodyPr>
            <a:normAutofit/>
          </a:bodyPr>
          <a:lstStyle/>
          <a:p>
            <a:pPr algn="just"/>
            <a:r>
              <a:rPr lang="es-CO" dirty="0" smtClean="0">
                <a:solidFill>
                  <a:schemeClr val="tx1"/>
                </a:solidFill>
              </a:rPr>
              <a:t>Promocionar un producto o servicio a través del uso de incentivos:</a:t>
            </a:r>
          </a:p>
          <a:p>
            <a:pPr algn="just"/>
            <a:r>
              <a:rPr lang="es-CO" dirty="0" smtClean="0">
                <a:solidFill>
                  <a:schemeClr val="tx1"/>
                </a:solidFill>
              </a:rPr>
              <a:t> Reducción de precio</a:t>
            </a:r>
          </a:p>
          <a:p>
            <a:pPr algn="just"/>
            <a:r>
              <a:rPr lang="es-CO" dirty="0" smtClean="0">
                <a:solidFill>
                  <a:schemeClr val="tx1"/>
                </a:solidFill>
              </a:rPr>
              <a:t> Ofertas especiales</a:t>
            </a:r>
          </a:p>
          <a:p>
            <a:pPr algn="just"/>
            <a:r>
              <a:rPr lang="es-CO" dirty="0" smtClean="0">
                <a:solidFill>
                  <a:schemeClr val="tx1"/>
                </a:solidFill>
              </a:rPr>
              <a:t> Regalos</a:t>
            </a:r>
          </a:p>
          <a:p>
            <a:pPr algn="just"/>
            <a:r>
              <a:rPr lang="es-CO" dirty="0" smtClean="0">
                <a:solidFill>
                  <a:schemeClr val="tx1"/>
                </a:solidFill>
              </a:rPr>
              <a:t> Muestras gratis</a:t>
            </a:r>
          </a:p>
          <a:p>
            <a:pPr algn="just"/>
            <a:r>
              <a:rPr lang="es-CO" dirty="0" smtClean="0">
                <a:solidFill>
                  <a:schemeClr val="tx1"/>
                </a:solidFill>
              </a:rPr>
              <a:t> Puntos de venta</a:t>
            </a:r>
          </a:p>
          <a:p>
            <a:pPr algn="just"/>
            <a:r>
              <a:rPr lang="es-CO" dirty="0" smtClean="0">
                <a:solidFill>
                  <a:schemeClr val="tx1"/>
                </a:solidFill>
              </a:rPr>
              <a:t> Sorteos y premios</a:t>
            </a:r>
          </a:p>
          <a:p>
            <a:pPr algn="just"/>
            <a:r>
              <a:rPr lang="es-CO" dirty="0" smtClean="0">
                <a:solidFill>
                  <a:schemeClr val="tx1"/>
                </a:solidFill>
              </a:rPr>
              <a:t> Folletos y catálogos</a:t>
            </a:r>
          </a:p>
          <a:p>
            <a:pPr algn="just"/>
            <a:r>
              <a:rPr lang="es-CO" dirty="0" smtClean="0">
                <a:solidFill>
                  <a:schemeClr val="tx1"/>
                </a:solidFill>
              </a:rPr>
              <a:t> Relaciones públicas</a:t>
            </a:r>
          </a:p>
          <a:p>
            <a:endParaRPr lang="es-CO" dirty="0">
              <a:solidFill>
                <a:schemeClr val="tx1"/>
              </a:solidFill>
            </a:endParaRPr>
          </a:p>
        </p:txBody>
      </p:sp>
      <p:pic>
        <p:nvPicPr>
          <p:cNvPr id="3074" name="Picture 2" descr="http://3.bp.blogspot.com/_geM5DUB37fE/TCPkN5fSbgI/AAAAAAAAA_8/I5Q1TR2lOlM/s400/Lona+Dat%27s+2x2+Graduados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420888"/>
            <a:ext cx="5184576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CO" dirty="0" smtClean="0"/>
              <a:t>Ejemplos:</a:t>
            </a:r>
            <a:br>
              <a:rPr lang="es-CO" dirty="0" smtClean="0"/>
            </a:b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0" y="1772816"/>
            <a:ext cx="8496944" cy="4752528"/>
          </a:xfrm>
        </p:spPr>
        <p:txBody>
          <a:bodyPr>
            <a:normAutofit/>
          </a:bodyPr>
          <a:lstStyle/>
          <a:p>
            <a:pPr algn="just"/>
            <a:r>
              <a:rPr lang="es-CO" dirty="0" smtClean="0">
                <a:solidFill>
                  <a:schemeClr val="tx1"/>
                </a:solidFill>
              </a:rPr>
              <a:t>La semana alemana en TIENDA INGLESA</a:t>
            </a:r>
          </a:p>
          <a:p>
            <a:pPr algn="just"/>
            <a:r>
              <a:rPr lang="es-CO" dirty="0" smtClean="0">
                <a:solidFill>
                  <a:schemeClr val="tx1"/>
                </a:solidFill>
              </a:rPr>
              <a:t> URBAN OUTFITTERS: En sale, si compras </a:t>
            </a:r>
          </a:p>
          <a:p>
            <a:pPr algn="just"/>
            <a:r>
              <a:rPr lang="es-CO" dirty="0" smtClean="0">
                <a:solidFill>
                  <a:schemeClr val="tx1"/>
                </a:solidFill>
              </a:rPr>
              <a:t>2 prendas la segunda sale a la mitad</a:t>
            </a:r>
          </a:p>
          <a:p>
            <a:pPr algn="just"/>
            <a:r>
              <a:rPr lang="es-CO" dirty="0" smtClean="0">
                <a:solidFill>
                  <a:schemeClr val="tx1"/>
                </a:solidFill>
              </a:rPr>
              <a:t> En LOLITA con la compra te regalan un set </a:t>
            </a:r>
          </a:p>
          <a:p>
            <a:pPr algn="just"/>
            <a:r>
              <a:rPr lang="es-CO" dirty="0" smtClean="0">
                <a:solidFill>
                  <a:schemeClr val="tx1"/>
                </a:solidFill>
              </a:rPr>
              <a:t>de </a:t>
            </a:r>
            <a:r>
              <a:rPr lang="es-CO" dirty="0" err="1" smtClean="0">
                <a:solidFill>
                  <a:schemeClr val="tx1"/>
                </a:solidFill>
              </a:rPr>
              <a:t>shampoo</a:t>
            </a:r>
            <a:r>
              <a:rPr lang="es-CO" dirty="0" smtClean="0">
                <a:solidFill>
                  <a:schemeClr val="tx1"/>
                </a:solidFill>
              </a:rPr>
              <a:t> y crema DOVE</a:t>
            </a:r>
            <a:endParaRPr lang="es-CO" dirty="0">
              <a:solidFill>
                <a:schemeClr val="tx1"/>
              </a:solidFill>
            </a:endParaRPr>
          </a:p>
        </p:txBody>
      </p:sp>
      <p:pic>
        <p:nvPicPr>
          <p:cNvPr id="4098" name="Picture 2" descr="https://encrypted-tbn0.gstatic.com/images?q=tbn:ANd9GcQhcWFO_nTC2CPyK2HLdBPz_WkXNvqEFxh3VN95iBsYwizZxQ_-S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09120"/>
            <a:ext cx="9144000" cy="2473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CO" sz="8800" dirty="0" smtClean="0"/>
              <a:t>PUBLICIDAD</a:t>
            </a:r>
            <a:br>
              <a:rPr lang="es-CO" sz="8800" dirty="0" smtClean="0"/>
            </a:br>
            <a:endParaRPr lang="es-CO" sz="88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03848" y="3228536"/>
            <a:ext cx="5832648" cy="3224800"/>
          </a:xfrm>
        </p:spPr>
        <p:txBody>
          <a:bodyPr>
            <a:normAutofit fontScale="77500" lnSpcReduction="20000"/>
          </a:bodyPr>
          <a:lstStyle/>
          <a:p>
            <a:r>
              <a:rPr lang="es-CO" sz="5700" dirty="0" smtClean="0">
                <a:solidFill>
                  <a:schemeClr val="tx1"/>
                </a:solidFill>
              </a:rPr>
              <a:t>“Mensaje patrocinado y pagado que se coloca </a:t>
            </a:r>
          </a:p>
          <a:p>
            <a:r>
              <a:rPr lang="es-CO" sz="5700" dirty="0" smtClean="0">
                <a:solidFill>
                  <a:schemeClr val="tx1"/>
                </a:solidFill>
              </a:rPr>
              <a:t>en un medio masivo”</a:t>
            </a:r>
          </a:p>
          <a:p>
            <a:r>
              <a:rPr lang="es-CO" sz="5700" dirty="0" err="1" smtClean="0">
                <a:solidFill>
                  <a:schemeClr val="tx1"/>
                </a:solidFill>
              </a:rPr>
              <a:t>Keegan</a:t>
            </a:r>
            <a:endParaRPr lang="es-CO" sz="5700" dirty="0" smtClean="0">
              <a:solidFill>
                <a:schemeClr val="tx1"/>
              </a:solidFill>
            </a:endParaRPr>
          </a:p>
          <a:p>
            <a:endParaRPr lang="es-CO" dirty="0"/>
          </a:p>
        </p:txBody>
      </p:sp>
      <p:pic>
        <p:nvPicPr>
          <p:cNvPr id="5122" name="Picture 2" descr="https://encrypted-tbn3.gstatic.com/images?q=tbn:ANd9GcTvLRhJ5QTnE56oNIJ7Q3EoC6HYOXexobnI3olF_IPjhsd-nk-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11" y="1844824"/>
            <a:ext cx="2990850" cy="4688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79512" y="0"/>
            <a:ext cx="5472608" cy="2420888"/>
          </a:xfrm>
        </p:spPr>
        <p:txBody>
          <a:bodyPr>
            <a:noAutofit/>
          </a:bodyPr>
          <a:lstStyle/>
          <a:p>
            <a:pPr algn="ctr"/>
            <a:r>
              <a:rPr lang="es-CO" sz="6000" dirty="0" smtClean="0"/>
              <a:t>Publicidad Informativa y Persuasiva</a:t>
            </a:r>
            <a:r>
              <a:rPr lang="es-CO" sz="4800" dirty="0" smtClean="0"/>
              <a:t/>
            </a:r>
            <a:br>
              <a:rPr lang="es-CO" sz="4800" dirty="0" smtClean="0"/>
            </a:br>
            <a:endParaRPr lang="es-CO" sz="48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95536" y="2348880"/>
            <a:ext cx="8136904" cy="4032448"/>
          </a:xfrm>
        </p:spPr>
        <p:txBody>
          <a:bodyPr>
            <a:normAutofit lnSpcReduction="10000"/>
          </a:bodyPr>
          <a:lstStyle/>
          <a:p>
            <a:pPr algn="just"/>
            <a:r>
              <a:rPr lang="es-CO" dirty="0" smtClean="0">
                <a:solidFill>
                  <a:schemeClr val="tx1"/>
                </a:solidFill>
              </a:rPr>
              <a:t> </a:t>
            </a:r>
            <a:r>
              <a:rPr lang="es-CO" sz="3200" dirty="0" smtClean="0">
                <a:solidFill>
                  <a:schemeClr val="tx1"/>
                </a:solidFill>
              </a:rPr>
              <a:t>INFORMATIVA:</a:t>
            </a:r>
          </a:p>
          <a:p>
            <a:pPr algn="just"/>
            <a:r>
              <a:rPr lang="es-CO" sz="3200" dirty="0" smtClean="0">
                <a:solidFill>
                  <a:schemeClr val="tx1"/>
                </a:solidFill>
              </a:rPr>
              <a:t>Aumenta el conocimiento del consumidor </a:t>
            </a:r>
          </a:p>
          <a:p>
            <a:pPr algn="just"/>
            <a:r>
              <a:rPr lang="es-CO" sz="3200" dirty="0" smtClean="0">
                <a:solidFill>
                  <a:schemeClr val="tx1"/>
                </a:solidFill>
              </a:rPr>
              <a:t>sobre el producto</a:t>
            </a:r>
          </a:p>
          <a:p>
            <a:pPr algn="just"/>
            <a:r>
              <a:rPr lang="es-CO" sz="3200" dirty="0" smtClean="0">
                <a:solidFill>
                  <a:schemeClr val="tx1"/>
                </a:solidFill>
              </a:rPr>
              <a:t> PERSUASIVA:</a:t>
            </a:r>
          </a:p>
          <a:p>
            <a:pPr algn="just"/>
            <a:r>
              <a:rPr lang="es-CO" sz="3200" dirty="0" smtClean="0">
                <a:solidFill>
                  <a:schemeClr val="tx1"/>
                </a:solidFill>
              </a:rPr>
              <a:t>Trata de convencer a los clientes de </a:t>
            </a:r>
          </a:p>
          <a:p>
            <a:pPr algn="just"/>
            <a:r>
              <a:rPr lang="es-CO" sz="3200" dirty="0" smtClean="0">
                <a:solidFill>
                  <a:schemeClr val="tx1"/>
                </a:solidFill>
              </a:rPr>
              <a:t>comprar un producto, enfatizando que ese </a:t>
            </a:r>
          </a:p>
          <a:p>
            <a:pPr algn="just"/>
            <a:r>
              <a:rPr lang="es-CO" sz="3200" dirty="0" smtClean="0">
                <a:solidFill>
                  <a:schemeClr val="tx1"/>
                </a:solidFill>
              </a:rPr>
              <a:t>producto es más deseable que otros</a:t>
            </a:r>
            <a:endParaRPr lang="es-CO" sz="3200" dirty="0">
              <a:solidFill>
                <a:schemeClr val="tx1"/>
              </a:solidFill>
            </a:endParaRPr>
          </a:p>
        </p:txBody>
      </p:sp>
      <p:pic>
        <p:nvPicPr>
          <p:cNvPr id="6146" name="Picture 2" descr="https://encrypted-tbn2.gstatic.com/images?q=tbn:ANd9GcRVKRU7B-Ez5iTR2Ywe5vsd66-3KzZOec09LMAH93qvD2jyCmfp4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88640"/>
            <a:ext cx="3714750" cy="279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161981" y="692696"/>
            <a:ext cx="4982020" cy="1470025"/>
          </a:xfrm>
        </p:spPr>
        <p:txBody>
          <a:bodyPr>
            <a:normAutofit fontScale="90000"/>
          </a:bodyPr>
          <a:lstStyle/>
          <a:p>
            <a:r>
              <a:rPr lang="es-CO" dirty="0" smtClean="0"/>
              <a:t>La publicidad enfrenta 3 problemas: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95536" y="2524176"/>
            <a:ext cx="8352928" cy="3857152"/>
          </a:xfrm>
        </p:spPr>
        <p:txBody>
          <a:bodyPr>
            <a:noAutofit/>
          </a:bodyPr>
          <a:lstStyle/>
          <a:p>
            <a:pPr algn="just"/>
            <a:r>
              <a:rPr lang="es-CO" sz="4800" dirty="0" smtClean="0">
                <a:solidFill>
                  <a:schemeClr val="tx1"/>
                </a:solidFill>
              </a:rPr>
              <a:t>1- EL QUE DECIR.</a:t>
            </a:r>
          </a:p>
          <a:p>
            <a:pPr algn="just"/>
            <a:r>
              <a:rPr lang="es-CO" sz="4800" dirty="0" smtClean="0">
                <a:solidFill>
                  <a:schemeClr val="tx1"/>
                </a:solidFill>
              </a:rPr>
              <a:t>2.-EL CÓMO EXPRESARLO </a:t>
            </a:r>
          </a:p>
          <a:p>
            <a:pPr algn="just"/>
            <a:r>
              <a:rPr lang="es-CO" sz="4800" dirty="0" smtClean="0">
                <a:solidFill>
                  <a:schemeClr val="tx1"/>
                </a:solidFill>
              </a:rPr>
              <a:t>GRAMATICALMENTE</a:t>
            </a:r>
          </a:p>
          <a:p>
            <a:pPr algn="just"/>
            <a:r>
              <a:rPr lang="es-CO" sz="4800" dirty="0" smtClean="0">
                <a:solidFill>
                  <a:schemeClr val="tx1"/>
                </a:solidFill>
              </a:rPr>
              <a:t>3.- EL CÓMO EXPRESARLO </a:t>
            </a:r>
          </a:p>
          <a:p>
            <a:pPr algn="just"/>
            <a:r>
              <a:rPr lang="es-CO" sz="4800" dirty="0" smtClean="0">
                <a:solidFill>
                  <a:schemeClr val="tx1"/>
                </a:solidFill>
              </a:rPr>
              <a:t>GRAFICAMENTE</a:t>
            </a:r>
            <a:endParaRPr lang="es-CO" sz="4800" dirty="0">
              <a:solidFill>
                <a:schemeClr val="tx1"/>
              </a:solidFill>
            </a:endParaRPr>
          </a:p>
        </p:txBody>
      </p:sp>
      <p:pic>
        <p:nvPicPr>
          <p:cNvPr id="7170" name="Picture 2" descr="https://encrypted-tbn0.gstatic.com/images?q=tbn:ANd9GcQq1V9Kqf-8Y7H54B73xABeFOLRx77pnummAIh25lSh0IheDrQ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019" y="116632"/>
            <a:ext cx="4191000" cy="2407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355976" y="116632"/>
            <a:ext cx="4244008" cy="1470025"/>
          </a:xfrm>
        </p:spPr>
        <p:txBody>
          <a:bodyPr/>
          <a:lstStyle/>
          <a:p>
            <a:r>
              <a:rPr lang="es-CO" dirty="0" smtClean="0"/>
              <a:t>Ejercicio: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851920" y="1844824"/>
            <a:ext cx="4968552" cy="4752528"/>
          </a:xfrm>
        </p:spPr>
        <p:txBody>
          <a:bodyPr>
            <a:normAutofit fontScale="92500" lnSpcReduction="20000"/>
          </a:bodyPr>
          <a:lstStyle/>
          <a:p>
            <a:r>
              <a:rPr lang="es-CO" dirty="0" smtClean="0">
                <a:solidFill>
                  <a:schemeClr val="tx1"/>
                </a:solidFill>
              </a:rPr>
              <a:t>1. Identificar en cada video a que público va dirigido </a:t>
            </a:r>
          </a:p>
          <a:p>
            <a:r>
              <a:rPr lang="es-CO" dirty="0" smtClean="0">
                <a:solidFill>
                  <a:schemeClr val="tx1"/>
                </a:solidFill>
              </a:rPr>
              <a:t>cada uno y cuales son los elementos que lo </a:t>
            </a:r>
          </a:p>
          <a:p>
            <a:r>
              <a:rPr lang="es-CO" dirty="0" smtClean="0">
                <a:solidFill>
                  <a:schemeClr val="tx1"/>
                </a:solidFill>
              </a:rPr>
              <a:t>definen</a:t>
            </a:r>
          </a:p>
          <a:p>
            <a:r>
              <a:rPr lang="es-CO" dirty="0" smtClean="0">
                <a:solidFill>
                  <a:schemeClr val="tx1"/>
                </a:solidFill>
              </a:rPr>
              <a:t>2. Si son publicidades informativas o persuasivas y </a:t>
            </a:r>
          </a:p>
          <a:p>
            <a:r>
              <a:rPr lang="es-CO" dirty="0" smtClean="0">
                <a:solidFill>
                  <a:schemeClr val="tx1"/>
                </a:solidFill>
              </a:rPr>
              <a:t>por que?</a:t>
            </a:r>
          </a:p>
          <a:p>
            <a:r>
              <a:rPr lang="es-CO" dirty="0" smtClean="0">
                <a:solidFill>
                  <a:schemeClr val="tx1"/>
                </a:solidFill>
              </a:rPr>
              <a:t> http://www.youtube.com/watch?v=GVag7D85b24</a:t>
            </a:r>
          </a:p>
          <a:p>
            <a:r>
              <a:rPr lang="es-CO" dirty="0" smtClean="0">
                <a:solidFill>
                  <a:schemeClr val="tx1"/>
                </a:solidFill>
              </a:rPr>
              <a:t> http://www.youtube.com/watch?v=po0jY4WvCIc</a:t>
            </a:r>
            <a:endParaRPr lang="es-CO" dirty="0">
              <a:solidFill>
                <a:schemeClr val="tx1"/>
              </a:solidFill>
            </a:endParaRPr>
          </a:p>
        </p:txBody>
      </p:sp>
      <p:pic>
        <p:nvPicPr>
          <p:cNvPr id="8194" name="Picture 2" descr="https://encrypted-tbn2.gstatic.com/images?q=tbn:ANd9GcRs45yQLJvAs9QcfpccGp5hHkAfM2PihLzMaJknRAcraFmXi2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16" y="116632"/>
            <a:ext cx="3624337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771800" y="548680"/>
            <a:ext cx="5756176" cy="1470025"/>
          </a:xfrm>
        </p:spPr>
        <p:txBody>
          <a:bodyPr>
            <a:noAutofit/>
          </a:bodyPr>
          <a:lstStyle/>
          <a:p>
            <a:r>
              <a:rPr lang="es-CO" sz="7200" dirty="0" smtClean="0"/>
              <a:t>PUBLICIDAD MUNDIAL</a:t>
            </a:r>
            <a:endParaRPr lang="es-CO" sz="7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67544" y="3452664"/>
            <a:ext cx="7992888" cy="3194247"/>
          </a:xfrm>
        </p:spPr>
        <p:txBody>
          <a:bodyPr>
            <a:normAutofit/>
          </a:bodyPr>
          <a:lstStyle/>
          <a:p>
            <a:r>
              <a:rPr lang="es-CO" sz="6000" dirty="0" smtClean="0">
                <a:solidFill>
                  <a:schemeClr val="tx1"/>
                </a:solidFill>
              </a:rPr>
              <a:t>“EXTENSIÓN” vs “ADAPTACIÓN”</a:t>
            </a:r>
            <a:endParaRPr lang="es-CO" sz="6000" dirty="0">
              <a:solidFill>
                <a:schemeClr val="tx1"/>
              </a:solidFill>
            </a:endParaRPr>
          </a:p>
        </p:txBody>
      </p:sp>
      <p:pic>
        <p:nvPicPr>
          <p:cNvPr id="9218" name="Picture 2" descr="https://encrypted-tbn0.gstatic.com/images?q=tbn:ANd9GcQQUXkL2-w1oBjrHZMGWCbN2hErLfB65el4EnjzaEBtdZ1eg11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3810000" cy="3336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175</TotalTime>
  <Words>672</Words>
  <Application>Microsoft Office PowerPoint</Application>
  <PresentationFormat>Presentación en pantalla (4:3)</PresentationFormat>
  <Paragraphs>132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27" baseType="lpstr">
      <vt:lpstr>Flujo</vt:lpstr>
      <vt:lpstr> UN MUNDO DE PROMOCIONES PUBLICIDAD ACTIVIDAD No 2 </vt:lpstr>
      <vt:lpstr>    PROMOCIÓN </vt:lpstr>
      <vt:lpstr>Promoción en ventas:</vt:lpstr>
      <vt:lpstr>Ejemplos: </vt:lpstr>
      <vt:lpstr>PUBLICIDAD </vt:lpstr>
      <vt:lpstr>Publicidad Informativa y Persuasiva </vt:lpstr>
      <vt:lpstr>La publicidad enfrenta 3 problemas:</vt:lpstr>
      <vt:lpstr>Ejercicio:</vt:lpstr>
      <vt:lpstr>PUBLICIDAD MUNDIAL</vt:lpstr>
      <vt:lpstr>“EXTENSIÓN”  No sería necesario cambiar el mensaje  publicitario ya que nos estamos acercando a  la “ciudad mundial” </vt:lpstr>
      <vt:lpstr>“ADAPTACIÓN”  Aseguran que los consumidores son  diferentes en cada país y región y es preciso  llegar a ellos mediante una publicidad  adaptada  http://www.youtube.com/watch?v=-m8pLUA_YI4 (paraguay)  http://www.youtube.com/watch?v=BCeyVjfs9Ac (uruguay)  http://www.youtube.com/watch?v=sJIcKx4ZkL4 (argentina)</vt:lpstr>
      <vt:lpstr>“lo que se necesita para lograr una publicidad internacional exitosa es un compromiso mundial con una visión local” Kanso</vt:lpstr>
      <vt:lpstr>Publicidad de Slogan: </vt:lpstr>
      <vt:lpstr>Publicidad Corporativa </vt:lpstr>
      <vt:lpstr>Diferencia entre Publicidad y  Promoción </vt:lpstr>
      <vt:lpstr>ESTRATEGIA DE MEDIOS</vt:lpstr>
      <vt:lpstr>SALES FORCE</vt:lpstr>
      <vt:lpstr>RELACIONES PÚBLICAS </vt:lpstr>
      <vt:lpstr>EJEMPLOS: </vt:lpstr>
      <vt:lpstr>PRESUPUESTO </vt:lpstr>
      <vt:lpstr>LOGOS: Las empresas son  reconocidas mediante ellos </vt:lpstr>
      <vt:lpstr>Merchandising:</vt:lpstr>
      <vt:lpstr>Características:</vt:lpstr>
      <vt:lpstr>PROMOCIÓN DE PRODUCTOS COLOMBIANOS</vt:lpstr>
      <vt:lpstr>VALLAS PUBLICITARIAS EN SABANETA</vt:lpstr>
      <vt:lpstr>ACTIVIDAD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PUBLICIDAD</dc:title>
  <dc:creator>WILSON ARRUBLA M</dc:creator>
  <cp:lastModifiedBy>ESTUDIANTE</cp:lastModifiedBy>
  <cp:revision>17</cp:revision>
  <dcterms:created xsi:type="dcterms:W3CDTF">2014-02-27T01:41:39Z</dcterms:created>
  <dcterms:modified xsi:type="dcterms:W3CDTF">2014-04-09T16:01:56Z</dcterms:modified>
</cp:coreProperties>
</file>