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A0BC9C8-4C4A-4556-87AF-785185FE3453}" type="datetimeFigureOut">
              <a:rPr lang="es-CO" smtClean="0"/>
              <a:t>24/04/2014</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DEA22C1-F6C5-4601-9D27-0460BA987BCB}" type="slidenum">
              <a:rPr lang="es-CO" smtClean="0"/>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200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BC9C8-4C4A-4556-87AF-785185FE3453}" type="datetimeFigureOut">
              <a:rPr lang="es-CO" smtClean="0"/>
              <a:t>24/04/2014</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A22C1-F6C5-4601-9D27-0460BA987BCB}"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jokJY7cYLq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LmJIyDRmoi4" TargetMode="External"/><Relationship Id="rId2" Type="http://schemas.openxmlformats.org/officeDocument/2006/relationships/hyperlink" Target="http://www.youtube.com/watch?v=7ecIhO7j0XA" TargetMode="External"/><Relationship Id="rId1" Type="http://schemas.openxmlformats.org/officeDocument/2006/relationships/slideLayout" Target="../slideLayouts/slideLayout7.xml"/><Relationship Id="rId6" Type="http://schemas.openxmlformats.org/officeDocument/2006/relationships/hyperlink" Target="http://www.youtube.com/watch?v=UU1Y6NeYHQA" TargetMode="External"/><Relationship Id="rId5" Type="http://schemas.openxmlformats.org/officeDocument/2006/relationships/hyperlink" Target="http://www.youtube.com/watch?v=YYAz1INkCEg" TargetMode="External"/><Relationship Id="rId4" Type="http://schemas.openxmlformats.org/officeDocument/2006/relationships/hyperlink" Target="http://www.youtube.com/watch?v=c7c_OXivqS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pfxB5ut-KTs&amp;list=PL4BeJI8mMyznwG1LSs-llyRSfMqlw7FCc"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z3Ovev4jJjI"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htJJj1Ws0d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ANAUNCIOS PUBLICITARIOS</a:t>
            </a:r>
            <a:endParaRPr lang="es-CO" dirty="0"/>
          </a:p>
        </p:txBody>
      </p:sp>
      <p:sp>
        <p:nvSpPr>
          <p:cNvPr id="3" name="2 Subtítulo"/>
          <p:cNvSpPr>
            <a:spLocks noGrp="1"/>
          </p:cNvSpPr>
          <p:nvPr>
            <p:ph type="subTitle" idx="1"/>
          </p:nvPr>
        </p:nvSpPr>
        <p:spPr/>
        <p:txBody>
          <a:bodyPr/>
          <a:lstStyle/>
          <a:p>
            <a:pPr algn="l"/>
            <a:r>
              <a:rPr lang="es-CO" dirty="0" smtClean="0">
                <a:hlinkClick r:id="rId2"/>
              </a:rPr>
              <a:t>https://www.youtube.com/watch?v=jokJY7cYLqU</a:t>
            </a:r>
            <a:r>
              <a:rPr lang="es-CO" dirty="0" smtClean="0"/>
              <a:t> </a:t>
            </a:r>
            <a:endParaRPr lang="es-C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404664"/>
            <a:ext cx="6264696" cy="646331"/>
          </a:xfrm>
          <a:prstGeom prst="rect">
            <a:avLst/>
          </a:prstGeom>
          <a:noFill/>
        </p:spPr>
        <p:txBody>
          <a:bodyPr wrap="square" rtlCol="0">
            <a:spAutoFit/>
          </a:bodyPr>
          <a:lstStyle/>
          <a:p>
            <a:r>
              <a:rPr lang="es-CO" b="1" dirty="0"/>
              <a:t>5. Libertad de expresión.</a:t>
            </a:r>
            <a:r>
              <a:rPr lang="es-CO" dirty="0"/>
              <a:t> </a:t>
            </a:r>
            <a:r>
              <a:rPr lang="es-CO" dirty="0" smtClean="0"/>
              <a:t/>
            </a:r>
            <a:br>
              <a:rPr lang="es-CO" dirty="0" smtClean="0"/>
            </a:br>
            <a:r>
              <a:rPr lang="es-CO" dirty="0"/>
              <a:t>Esta es una campaña publicitaria por la </a:t>
            </a:r>
            <a:r>
              <a:rPr lang="es-CO" u="sng" dirty="0"/>
              <a:t>libertad de expresión</a:t>
            </a:r>
            <a:endParaRPr lang="es-CO" dirty="0"/>
          </a:p>
        </p:txBody>
      </p:sp>
      <p:pic>
        <p:nvPicPr>
          <p:cNvPr id="21506" name="Picture 2" descr="los"/>
          <p:cNvPicPr>
            <a:picLocks noChangeAspect="1" noChangeArrowheads="1"/>
          </p:cNvPicPr>
          <p:nvPr/>
        </p:nvPicPr>
        <p:blipFill>
          <a:blip r:embed="rId2" cstate="print"/>
          <a:srcRect/>
          <a:stretch>
            <a:fillRect/>
          </a:stretch>
        </p:blipFill>
        <p:spPr bwMode="auto">
          <a:xfrm>
            <a:off x="1403648" y="980728"/>
            <a:ext cx="5905500" cy="566737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404664"/>
            <a:ext cx="5328592" cy="923330"/>
          </a:xfrm>
          <a:prstGeom prst="rect">
            <a:avLst/>
          </a:prstGeom>
          <a:noFill/>
        </p:spPr>
        <p:txBody>
          <a:bodyPr wrap="square" rtlCol="0">
            <a:spAutoFit/>
          </a:bodyPr>
          <a:lstStyle/>
          <a:p>
            <a:r>
              <a:rPr lang="es-CO" b="1" dirty="0"/>
              <a:t>6. Cirugía plástica.</a:t>
            </a:r>
            <a:r>
              <a:rPr lang="es-CO" dirty="0"/>
              <a:t> </a:t>
            </a:r>
            <a:r>
              <a:rPr lang="es-CO" dirty="0" smtClean="0"/>
              <a:t/>
            </a:r>
            <a:br>
              <a:rPr lang="es-CO" dirty="0" smtClean="0"/>
            </a:br>
            <a:r>
              <a:rPr lang="es-CO" dirty="0"/>
              <a:t>Si no me equivoco, es la publicidad de un </a:t>
            </a:r>
            <a:r>
              <a:rPr lang="es-CO" u="sng" dirty="0"/>
              <a:t>centro de cirugía</a:t>
            </a:r>
            <a:r>
              <a:rPr lang="es-CO" dirty="0"/>
              <a:t> plástica.</a:t>
            </a:r>
          </a:p>
        </p:txBody>
      </p:sp>
      <p:pic>
        <p:nvPicPr>
          <p:cNvPr id="22530" name="Picture 2" descr="publicitarios"/>
          <p:cNvPicPr>
            <a:picLocks noChangeAspect="1" noChangeArrowheads="1"/>
          </p:cNvPicPr>
          <p:nvPr/>
        </p:nvPicPr>
        <p:blipFill>
          <a:blip r:embed="rId2" cstate="print"/>
          <a:srcRect/>
          <a:stretch>
            <a:fillRect/>
          </a:stretch>
        </p:blipFill>
        <p:spPr bwMode="auto">
          <a:xfrm>
            <a:off x="1547664" y="1988840"/>
            <a:ext cx="5905500" cy="417195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19672" y="548680"/>
            <a:ext cx="6912768" cy="923330"/>
          </a:xfrm>
          <a:prstGeom prst="rect">
            <a:avLst/>
          </a:prstGeom>
          <a:noFill/>
        </p:spPr>
        <p:txBody>
          <a:bodyPr wrap="square" rtlCol="0">
            <a:spAutoFit/>
          </a:bodyPr>
          <a:lstStyle/>
          <a:p>
            <a:r>
              <a:rPr lang="es-CO" b="1" dirty="0"/>
              <a:t>7. Aspiradoras.</a:t>
            </a:r>
            <a:r>
              <a:rPr lang="es-CO" dirty="0"/>
              <a:t> </a:t>
            </a:r>
            <a:r>
              <a:rPr lang="es-CO" dirty="0" smtClean="0"/>
              <a:t/>
            </a:r>
            <a:br>
              <a:rPr lang="es-CO" dirty="0" smtClean="0"/>
            </a:br>
            <a:r>
              <a:rPr lang="es-CO" dirty="0"/>
              <a:t>"Para una muestra del poder del producto, rompa el vidrio" </a:t>
            </a:r>
            <a:r>
              <a:rPr lang="es-CO" dirty="0" smtClean="0"/>
              <a:t/>
            </a:r>
            <a:br>
              <a:rPr lang="es-CO" dirty="0" smtClean="0"/>
            </a:br>
            <a:endParaRPr lang="es-CO" dirty="0"/>
          </a:p>
        </p:txBody>
      </p:sp>
      <p:pic>
        <p:nvPicPr>
          <p:cNvPr id="23554" name="Picture 2" descr="las"/>
          <p:cNvPicPr>
            <a:picLocks noChangeAspect="1" noChangeArrowheads="1"/>
          </p:cNvPicPr>
          <p:nvPr/>
        </p:nvPicPr>
        <p:blipFill>
          <a:blip r:embed="rId2" cstate="print"/>
          <a:srcRect/>
          <a:stretch>
            <a:fillRect/>
          </a:stretch>
        </p:blipFill>
        <p:spPr bwMode="auto">
          <a:xfrm>
            <a:off x="1475656" y="1700808"/>
            <a:ext cx="5905500" cy="46855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260648"/>
            <a:ext cx="5760640" cy="923330"/>
          </a:xfrm>
          <a:prstGeom prst="rect">
            <a:avLst/>
          </a:prstGeom>
          <a:noFill/>
        </p:spPr>
        <p:txBody>
          <a:bodyPr wrap="square" rtlCol="0">
            <a:spAutoFit/>
          </a:bodyPr>
          <a:lstStyle/>
          <a:p>
            <a:r>
              <a:rPr lang="es-CO" b="1" dirty="0"/>
              <a:t>8. HELP.</a:t>
            </a:r>
            <a:r>
              <a:rPr lang="es-CO" dirty="0"/>
              <a:t> </a:t>
            </a:r>
            <a:r>
              <a:rPr lang="es-CO" dirty="0" smtClean="0"/>
              <a:t/>
            </a:r>
            <a:br>
              <a:rPr lang="es-CO" dirty="0" smtClean="0"/>
            </a:br>
            <a:r>
              <a:rPr lang="es-CO" dirty="0"/>
              <a:t>Ayuda, así nadie tendrá que buscar aquí su comida. </a:t>
            </a:r>
            <a:r>
              <a:rPr lang="es-CO" dirty="0" smtClean="0"/>
              <a:t/>
            </a:r>
            <a:br>
              <a:rPr lang="es-CO" dirty="0" smtClean="0"/>
            </a:br>
            <a:endParaRPr lang="es-CO" dirty="0"/>
          </a:p>
        </p:txBody>
      </p:sp>
      <p:pic>
        <p:nvPicPr>
          <p:cNvPr id="24578" name="Picture 2" descr="top 19"/>
          <p:cNvPicPr>
            <a:picLocks noChangeAspect="1" noChangeArrowheads="1"/>
          </p:cNvPicPr>
          <p:nvPr/>
        </p:nvPicPr>
        <p:blipFill>
          <a:blip r:embed="rId2" cstate="print"/>
          <a:srcRect/>
          <a:stretch>
            <a:fillRect/>
          </a:stretch>
        </p:blipFill>
        <p:spPr bwMode="auto">
          <a:xfrm>
            <a:off x="1403648" y="2276872"/>
            <a:ext cx="5905500" cy="34385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332656"/>
            <a:ext cx="6048672" cy="923330"/>
          </a:xfrm>
          <a:prstGeom prst="rect">
            <a:avLst/>
          </a:prstGeom>
          <a:noFill/>
        </p:spPr>
        <p:txBody>
          <a:bodyPr wrap="square" rtlCol="0">
            <a:spAutoFit/>
          </a:bodyPr>
          <a:lstStyle/>
          <a:p>
            <a:r>
              <a:rPr lang="es-CO" b="1" dirty="0"/>
              <a:t>9. PIZZA.</a:t>
            </a:r>
            <a:r>
              <a:rPr lang="es-CO" dirty="0"/>
              <a:t> </a:t>
            </a:r>
            <a:r>
              <a:rPr lang="es-CO" dirty="0" smtClean="0"/>
              <a:t/>
            </a:r>
            <a:br>
              <a:rPr lang="es-CO" dirty="0" smtClean="0"/>
            </a:br>
            <a:r>
              <a:rPr lang="es-CO" dirty="0"/>
              <a:t>¿Que mejor manera de hacer publicidad que haciendo creer al cliente que llego su pizza?</a:t>
            </a:r>
          </a:p>
        </p:txBody>
      </p:sp>
      <p:pic>
        <p:nvPicPr>
          <p:cNvPr id="25602" name="Picture 2" descr="Los 19 mejores anuncios publicitarios del mundo."/>
          <p:cNvPicPr>
            <a:picLocks noChangeAspect="1" noChangeArrowheads="1"/>
          </p:cNvPicPr>
          <p:nvPr/>
        </p:nvPicPr>
        <p:blipFill>
          <a:blip r:embed="rId2" cstate="print"/>
          <a:srcRect/>
          <a:stretch>
            <a:fillRect/>
          </a:stretch>
        </p:blipFill>
        <p:spPr bwMode="auto">
          <a:xfrm>
            <a:off x="0" y="2348880"/>
            <a:ext cx="2627784" cy="4048125"/>
          </a:xfrm>
          <a:prstGeom prst="rect">
            <a:avLst/>
          </a:prstGeom>
          <a:noFill/>
        </p:spPr>
      </p:pic>
      <p:pic>
        <p:nvPicPr>
          <p:cNvPr id="25604" name="Picture 4" descr="anuncios"/>
          <p:cNvPicPr>
            <a:picLocks noChangeAspect="1" noChangeArrowheads="1"/>
          </p:cNvPicPr>
          <p:nvPr/>
        </p:nvPicPr>
        <p:blipFill>
          <a:blip r:embed="rId3" cstate="print"/>
          <a:srcRect/>
          <a:stretch>
            <a:fillRect/>
          </a:stretch>
        </p:blipFill>
        <p:spPr bwMode="auto">
          <a:xfrm>
            <a:off x="2555776" y="2348880"/>
            <a:ext cx="3347864" cy="4048125"/>
          </a:xfrm>
          <a:prstGeom prst="rect">
            <a:avLst/>
          </a:prstGeom>
          <a:noFill/>
        </p:spPr>
      </p:pic>
      <p:pic>
        <p:nvPicPr>
          <p:cNvPr id="25606" name="Picture 6" descr="mejores"/>
          <p:cNvPicPr>
            <a:picLocks noChangeAspect="1" noChangeArrowheads="1"/>
          </p:cNvPicPr>
          <p:nvPr/>
        </p:nvPicPr>
        <p:blipFill>
          <a:blip r:embed="rId4" cstate="print"/>
          <a:srcRect/>
          <a:stretch>
            <a:fillRect/>
          </a:stretch>
        </p:blipFill>
        <p:spPr bwMode="auto">
          <a:xfrm>
            <a:off x="6021288" y="908720"/>
            <a:ext cx="3122712" cy="5715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0"/>
            <a:ext cx="5616624" cy="646331"/>
          </a:xfrm>
          <a:prstGeom prst="rect">
            <a:avLst/>
          </a:prstGeom>
          <a:noFill/>
        </p:spPr>
        <p:txBody>
          <a:bodyPr wrap="square" rtlCol="0">
            <a:spAutoFit/>
          </a:bodyPr>
          <a:lstStyle/>
          <a:p>
            <a:r>
              <a:rPr lang="es-CO" b="1" dirty="0"/>
              <a:t>10. Tus películas se verán chicas en una pantalla chica.</a:t>
            </a:r>
            <a:r>
              <a:rPr lang="es-CO" dirty="0"/>
              <a:t> </a:t>
            </a:r>
            <a:r>
              <a:rPr lang="es-CO" dirty="0" smtClean="0"/>
              <a:t/>
            </a:r>
            <a:br>
              <a:rPr lang="es-CO" dirty="0" smtClean="0"/>
            </a:br>
            <a:r>
              <a:rPr lang="es-CO" dirty="0"/>
              <a:t>Campaña por </a:t>
            </a:r>
            <a:r>
              <a:rPr lang="es-CO" dirty="0" err="1"/>
              <a:t>MegastarMedia</a:t>
            </a:r>
            <a:r>
              <a:rPr lang="es-CO" dirty="0"/>
              <a:t>. </a:t>
            </a:r>
          </a:p>
        </p:txBody>
      </p:sp>
      <p:pic>
        <p:nvPicPr>
          <p:cNvPr id="26626" name="Picture 2" descr="19"/>
          <p:cNvPicPr>
            <a:picLocks noChangeAspect="1" noChangeArrowheads="1"/>
          </p:cNvPicPr>
          <p:nvPr/>
        </p:nvPicPr>
        <p:blipFill>
          <a:blip r:embed="rId2" cstate="print"/>
          <a:srcRect/>
          <a:stretch>
            <a:fillRect/>
          </a:stretch>
        </p:blipFill>
        <p:spPr bwMode="auto">
          <a:xfrm>
            <a:off x="179512" y="628649"/>
            <a:ext cx="4381500" cy="6229351"/>
          </a:xfrm>
          <a:prstGeom prst="rect">
            <a:avLst/>
          </a:prstGeom>
          <a:noFill/>
        </p:spPr>
      </p:pic>
      <p:pic>
        <p:nvPicPr>
          <p:cNvPr id="26628" name="Picture 4" descr="los"/>
          <p:cNvPicPr>
            <a:picLocks noChangeAspect="1" noChangeArrowheads="1"/>
          </p:cNvPicPr>
          <p:nvPr/>
        </p:nvPicPr>
        <p:blipFill>
          <a:blip r:embed="rId3" cstate="print"/>
          <a:srcRect/>
          <a:stretch>
            <a:fillRect/>
          </a:stretch>
        </p:blipFill>
        <p:spPr bwMode="auto">
          <a:xfrm>
            <a:off x="4572000" y="638174"/>
            <a:ext cx="4381500" cy="62198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332656"/>
            <a:ext cx="5832648" cy="646331"/>
          </a:xfrm>
          <a:prstGeom prst="rect">
            <a:avLst/>
          </a:prstGeom>
          <a:noFill/>
        </p:spPr>
        <p:txBody>
          <a:bodyPr wrap="square" rtlCol="0">
            <a:spAutoFit/>
          </a:bodyPr>
          <a:lstStyle/>
          <a:p>
            <a:r>
              <a:rPr lang="es-CO" b="1" dirty="0"/>
              <a:t>11. </a:t>
            </a:r>
            <a:r>
              <a:rPr lang="es-CO" b="1" dirty="0" err="1"/>
              <a:t>Mack</a:t>
            </a:r>
            <a:r>
              <a:rPr lang="es-CO" b="1" dirty="0"/>
              <a:t> </a:t>
            </a:r>
            <a:r>
              <a:rPr lang="es-CO" b="1" dirty="0" err="1"/>
              <a:t>Book</a:t>
            </a:r>
            <a:r>
              <a:rPr lang="es-CO" b="1" dirty="0"/>
              <a:t> Pro.</a:t>
            </a:r>
            <a:r>
              <a:rPr lang="es-CO" dirty="0"/>
              <a:t> </a:t>
            </a:r>
            <a:r>
              <a:rPr lang="es-CO" dirty="0" smtClean="0"/>
              <a:t/>
            </a:r>
            <a:br>
              <a:rPr lang="es-CO" dirty="0" smtClean="0"/>
            </a:br>
            <a:r>
              <a:rPr lang="es-CO" dirty="0"/>
              <a:t>Promocionando lo chica que es la Mac </a:t>
            </a:r>
            <a:r>
              <a:rPr lang="es-CO" dirty="0" err="1"/>
              <a:t>Book</a:t>
            </a:r>
            <a:r>
              <a:rPr lang="es-CO" dirty="0"/>
              <a:t> Pro: </a:t>
            </a:r>
          </a:p>
        </p:txBody>
      </p:sp>
      <p:pic>
        <p:nvPicPr>
          <p:cNvPr id="27650" name="Picture 2" descr="las"/>
          <p:cNvPicPr>
            <a:picLocks noChangeAspect="1" noChangeArrowheads="1"/>
          </p:cNvPicPr>
          <p:nvPr/>
        </p:nvPicPr>
        <p:blipFill>
          <a:blip r:embed="rId2" cstate="print"/>
          <a:srcRect/>
          <a:stretch>
            <a:fillRect/>
          </a:stretch>
        </p:blipFill>
        <p:spPr bwMode="auto">
          <a:xfrm>
            <a:off x="899592" y="2132856"/>
            <a:ext cx="5905500" cy="41814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36293" y="51201"/>
            <a:ext cx="5688632" cy="646331"/>
          </a:xfrm>
          <a:prstGeom prst="rect">
            <a:avLst/>
          </a:prstGeom>
          <a:noFill/>
        </p:spPr>
        <p:txBody>
          <a:bodyPr wrap="square" rtlCol="0">
            <a:spAutoFit/>
          </a:bodyPr>
          <a:lstStyle/>
          <a:p>
            <a:r>
              <a:rPr lang="es-CO" b="1" dirty="0"/>
              <a:t>12. No bebas y conduzcas.</a:t>
            </a:r>
            <a:r>
              <a:rPr lang="es-CO" dirty="0"/>
              <a:t> </a:t>
            </a:r>
            <a:r>
              <a:rPr lang="es-CO" dirty="0" smtClean="0"/>
              <a:t/>
            </a:r>
            <a:br>
              <a:rPr lang="es-CO" dirty="0" smtClean="0"/>
            </a:br>
            <a:endParaRPr lang="es-CO" dirty="0"/>
          </a:p>
        </p:txBody>
      </p:sp>
      <p:pic>
        <p:nvPicPr>
          <p:cNvPr id="28674" name="Picture 2" descr="top 19"/>
          <p:cNvPicPr>
            <a:picLocks noChangeAspect="1" noChangeArrowheads="1"/>
          </p:cNvPicPr>
          <p:nvPr/>
        </p:nvPicPr>
        <p:blipFill>
          <a:blip r:embed="rId2" cstate="print"/>
          <a:srcRect/>
          <a:stretch>
            <a:fillRect/>
          </a:stretch>
        </p:blipFill>
        <p:spPr bwMode="auto">
          <a:xfrm>
            <a:off x="1979712" y="374366"/>
            <a:ext cx="5905500" cy="630932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260648"/>
            <a:ext cx="5976664" cy="1477328"/>
          </a:xfrm>
          <a:prstGeom prst="rect">
            <a:avLst/>
          </a:prstGeom>
          <a:noFill/>
        </p:spPr>
        <p:txBody>
          <a:bodyPr wrap="square" rtlCol="0">
            <a:spAutoFit/>
          </a:bodyPr>
          <a:lstStyle/>
          <a:p>
            <a:r>
              <a:rPr lang="es-CO" b="1" dirty="0"/>
              <a:t>13. Publicidad de "Los sopranos".</a:t>
            </a:r>
            <a:r>
              <a:rPr lang="es-CO" dirty="0"/>
              <a:t> </a:t>
            </a:r>
            <a:r>
              <a:rPr lang="es-CO" dirty="0" smtClean="0"/>
              <a:t/>
            </a:r>
            <a:br>
              <a:rPr lang="es-CO" dirty="0" smtClean="0"/>
            </a:br>
            <a:r>
              <a:rPr lang="es-CO" dirty="0"/>
              <a:t>Campaña para el canal de televisión HBO en Nueva York para promover "Los sopranos" en los taxis. Tiene que ser desconcertante para los que lo ven ver un brazo colgando del maletero de un coche. </a:t>
            </a:r>
          </a:p>
        </p:txBody>
      </p:sp>
      <p:pic>
        <p:nvPicPr>
          <p:cNvPr id="29698" name="Picture 2" descr="Los 19 mejores anuncios publicitarios del mundo."/>
          <p:cNvPicPr>
            <a:picLocks noChangeAspect="1" noChangeArrowheads="1"/>
          </p:cNvPicPr>
          <p:nvPr/>
        </p:nvPicPr>
        <p:blipFill>
          <a:blip r:embed="rId2" cstate="print"/>
          <a:srcRect/>
          <a:stretch>
            <a:fillRect/>
          </a:stretch>
        </p:blipFill>
        <p:spPr bwMode="auto">
          <a:xfrm>
            <a:off x="1331640" y="2492896"/>
            <a:ext cx="5905500" cy="34575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260648"/>
            <a:ext cx="6192688" cy="923330"/>
          </a:xfrm>
          <a:prstGeom prst="rect">
            <a:avLst/>
          </a:prstGeom>
          <a:noFill/>
        </p:spPr>
        <p:txBody>
          <a:bodyPr wrap="square" rtlCol="0">
            <a:spAutoFit/>
          </a:bodyPr>
          <a:lstStyle/>
          <a:p>
            <a:r>
              <a:rPr lang="es-CO" b="1" dirty="0"/>
              <a:t>14. </a:t>
            </a:r>
            <a:r>
              <a:rPr lang="es-CO" b="1" dirty="0" err="1"/>
              <a:t>Seramis</a:t>
            </a:r>
            <a:r>
              <a:rPr lang="es-CO" b="1" dirty="0"/>
              <a:t>.</a:t>
            </a:r>
            <a:r>
              <a:rPr lang="es-CO" dirty="0"/>
              <a:t> </a:t>
            </a:r>
            <a:r>
              <a:rPr lang="es-CO" dirty="0" smtClean="0"/>
              <a:t/>
            </a:r>
            <a:br>
              <a:rPr lang="es-CO" dirty="0" smtClean="0"/>
            </a:br>
            <a:r>
              <a:rPr lang="es-CO" dirty="0"/>
              <a:t>Un mensaje para aumentar las ventas de fertilizantes de </a:t>
            </a:r>
            <a:r>
              <a:rPr lang="es-CO" dirty="0" err="1"/>
              <a:t>Bambu</a:t>
            </a:r>
            <a:r>
              <a:rPr lang="es-CO" dirty="0"/>
              <a:t> </a:t>
            </a:r>
            <a:r>
              <a:rPr lang="es-CO" dirty="0" err="1"/>
              <a:t>Seramis</a:t>
            </a:r>
            <a:r>
              <a:rPr lang="es-CO" dirty="0"/>
              <a:t>. </a:t>
            </a:r>
          </a:p>
        </p:txBody>
      </p:sp>
      <p:pic>
        <p:nvPicPr>
          <p:cNvPr id="30722" name="Picture 2" descr="anuncios"/>
          <p:cNvPicPr>
            <a:picLocks noChangeAspect="1" noChangeArrowheads="1"/>
          </p:cNvPicPr>
          <p:nvPr/>
        </p:nvPicPr>
        <p:blipFill>
          <a:blip r:embed="rId2" cstate="print"/>
          <a:srcRect/>
          <a:stretch>
            <a:fillRect/>
          </a:stretch>
        </p:blipFill>
        <p:spPr bwMode="auto">
          <a:xfrm>
            <a:off x="1475656" y="1412776"/>
            <a:ext cx="5905500" cy="47575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7"/>
            <a:ext cx="7772400" cy="936104"/>
          </a:xfrm>
        </p:spPr>
        <p:style>
          <a:lnRef idx="3">
            <a:schemeClr val="lt1"/>
          </a:lnRef>
          <a:fillRef idx="1">
            <a:schemeClr val="accent4"/>
          </a:fillRef>
          <a:effectRef idx="1">
            <a:schemeClr val="accent4"/>
          </a:effectRef>
          <a:fontRef idx="minor">
            <a:schemeClr val="lt1"/>
          </a:fontRef>
        </p:style>
        <p:txBody>
          <a:bodyPr/>
          <a:lstStyle/>
          <a:p>
            <a:r>
              <a:rPr lang="es-CO" dirty="0" smtClean="0"/>
              <a:t>ACTIVIDAD</a:t>
            </a:r>
            <a:endParaRPr lang="es-CO" dirty="0"/>
          </a:p>
        </p:txBody>
      </p:sp>
      <p:sp>
        <p:nvSpPr>
          <p:cNvPr id="3" name="2 Subtítulo"/>
          <p:cNvSpPr>
            <a:spLocks noGrp="1"/>
          </p:cNvSpPr>
          <p:nvPr>
            <p:ph type="subTitle" idx="1"/>
          </p:nvPr>
        </p:nvSpPr>
        <p:spPr>
          <a:xfrm>
            <a:off x="107504" y="1628800"/>
            <a:ext cx="8928992" cy="5229200"/>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514350" indent="-514350" algn="l">
              <a:buAutoNum type="arabicPeriod"/>
            </a:pPr>
            <a:r>
              <a:rPr lang="es-CO" dirty="0" smtClean="0">
                <a:solidFill>
                  <a:schemeClr val="tx1"/>
                </a:solidFill>
              </a:rPr>
              <a:t>IDENTIFICAR LOS PRODUCTOS DE LOS ANUNCIOS PUBLICITARIOS EN EL PRIMER VIDEO </a:t>
            </a:r>
            <a:r>
              <a:rPr lang="es-CO" dirty="0" smtClean="0">
                <a:solidFill>
                  <a:schemeClr val="bg1">
                    <a:lumMod val="95000"/>
                  </a:schemeClr>
                </a:solidFill>
              </a:rPr>
              <a:t>(</a:t>
            </a:r>
            <a:r>
              <a:rPr lang="es-CO" dirty="0" err="1" smtClean="0">
                <a:solidFill>
                  <a:schemeClr val="bg1">
                    <a:lumMod val="95000"/>
                  </a:schemeClr>
                </a:solidFill>
              </a:rPr>
              <a:t>coca-cola</a:t>
            </a:r>
            <a:r>
              <a:rPr lang="es-CO" dirty="0" smtClean="0">
                <a:solidFill>
                  <a:schemeClr val="bg1">
                    <a:lumMod val="95000"/>
                  </a:schemeClr>
                </a:solidFill>
              </a:rPr>
              <a:t>, </a:t>
            </a:r>
            <a:r>
              <a:rPr lang="es-CO" dirty="0" err="1" smtClean="0">
                <a:solidFill>
                  <a:schemeClr val="bg1">
                    <a:lumMod val="95000"/>
                  </a:schemeClr>
                </a:solidFill>
              </a:rPr>
              <a:t>pepsi</a:t>
            </a:r>
            <a:r>
              <a:rPr lang="es-CO" dirty="0" smtClean="0">
                <a:solidFill>
                  <a:schemeClr val="bg1">
                    <a:lumMod val="95000"/>
                  </a:schemeClr>
                </a:solidFill>
              </a:rPr>
              <a:t>, chocolatina </a:t>
            </a:r>
            <a:r>
              <a:rPr lang="es-CO" dirty="0" err="1" smtClean="0">
                <a:solidFill>
                  <a:schemeClr val="bg1">
                    <a:lumMod val="95000"/>
                  </a:schemeClr>
                </a:solidFill>
              </a:rPr>
              <a:t>Japp</a:t>
            </a:r>
            <a:r>
              <a:rPr lang="es-CO" dirty="0" smtClean="0">
                <a:solidFill>
                  <a:schemeClr val="bg1">
                    <a:lumMod val="95000"/>
                  </a:schemeClr>
                </a:solidFill>
              </a:rPr>
              <a:t>, </a:t>
            </a:r>
            <a:r>
              <a:rPr lang="es-CO" dirty="0" err="1" smtClean="0">
                <a:solidFill>
                  <a:schemeClr val="bg1">
                    <a:lumMod val="95000"/>
                  </a:schemeClr>
                </a:solidFill>
              </a:rPr>
              <a:t>maddonal</a:t>
            </a:r>
            <a:r>
              <a:rPr lang="es-CO" dirty="0" smtClean="0">
                <a:solidFill>
                  <a:schemeClr val="bg1">
                    <a:lumMod val="95000"/>
                  </a:schemeClr>
                </a:solidFill>
              </a:rPr>
              <a:t>, </a:t>
            </a:r>
            <a:r>
              <a:rPr lang="es-CO" dirty="0" err="1" smtClean="0">
                <a:solidFill>
                  <a:schemeClr val="bg1">
                    <a:lumMod val="95000"/>
                  </a:schemeClr>
                </a:solidFill>
              </a:rPr>
              <a:t>panasonic</a:t>
            </a:r>
            <a:r>
              <a:rPr lang="es-CO" dirty="0" smtClean="0">
                <a:solidFill>
                  <a:schemeClr val="bg1">
                    <a:lumMod val="95000"/>
                  </a:schemeClr>
                </a:solidFill>
              </a:rPr>
              <a:t>, </a:t>
            </a:r>
            <a:r>
              <a:rPr lang="es-CO" dirty="0" err="1" smtClean="0">
                <a:solidFill>
                  <a:schemeClr val="bg1">
                    <a:lumMod val="95000"/>
                  </a:schemeClr>
                </a:solidFill>
              </a:rPr>
              <a:t>but</a:t>
            </a:r>
            <a:r>
              <a:rPr lang="es-CO" dirty="0" smtClean="0">
                <a:solidFill>
                  <a:schemeClr val="bg1">
                    <a:lumMod val="95000"/>
                  </a:schemeClr>
                </a:solidFill>
              </a:rPr>
              <a:t> tic, </a:t>
            </a:r>
            <a:r>
              <a:rPr lang="es-CO" dirty="0" err="1" smtClean="0">
                <a:solidFill>
                  <a:schemeClr val="bg1">
                    <a:lumMod val="95000"/>
                  </a:schemeClr>
                </a:solidFill>
              </a:rPr>
              <a:t>axe</a:t>
            </a:r>
            <a:r>
              <a:rPr lang="es-CO" dirty="0" smtClean="0">
                <a:solidFill>
                  <a:schemeClr val="bg1">
                    <a:lumMod val="95000"/>
                  </a:schemeClr>
                </a:solidFill>
              </a:rPr>
              <a:t>, </a:t>
            </a:r>
            <a:r>
              <a:rPr lang="es-CO" dirty="0" err="1" smtClean="0">
                <a:solidFill>
                  <a:schemeClr val="bg1">
                    <a:lumMod val="95000"/>
                  </a:schemeClr>
                </a:solidFill>
              </a:rPr>
              <a:t>jhon</a:t>
            </a:r>
            <a:r>
              <a:rPr lang="es-CO" dirty="0" smtClean="0">
                <a:solidFill>
                  <a:schemeClr val="bg1">
                    <a:lumMod val="95000"/>
                  </a:schemeClr>
                </a:solidFill>
              </a:rPr>
              <a:t> </a:t>
            </a:r>
            <a:r>
              <a:rPr lang="es-CO" dirty="0" err="1" smtClean="0">
                <a:solidFill>
                  <a:schemeClr val="bg1">
                    <a:lumMod val="95000"/>
                  </a:schemeClr>
                </a:solidFill>
              </a:rPr>
              <a:t>west</a:t>
            </a:r>
            <a:r>
              <a:rPr lang="es-CO" dirty="0" smtClean="0">
                <a:solidFill>
                  <a:schemeClr val="bg1">
                    <a:lumMod val="95000"/>
                  </a:schemeClr>
                </a:solidFill>
              </a:rPr>
              <a:t>)</a:t>
            </a:r>
          </a:p>
          <a:p>
            <a:pPr marL="514350" indent="-514350" algn="l">
              <a:buFont typeface="Arial" pitchFamily="34" charset="0"/>
              <a:buAutoNum type="arabicPeriod"/>
            </a:pPr>
            <a:r>
              <a:rPr lang="es-CO" dirty="0" smtClean="0">
                <a:solidFill>
                  <a:schemeClr val="tx1"/>
                </a:solidFill>
              </a:rPr>
              <a:t>VIDEO 2. POR </a:t>
            </a:r>
            <a:r>
              <a:rPr lang="es-CO" dirty="0">
                <a:solidFill>
                  <a:schemeClr val="tx1"/>
                </a:solidFill>
              </a:rPr>
              <a:t>QUÉ ES UN ANUNCIO CREATIVO - COMENTARIO</a:t>
            </a:r>
          </a:p>
          <a:p>
            <a:pPr marL="514350" indent="-514350" algn="l">
              <a:buFont typeface="Arial" pitchFamily="34" charset="0"/>
              <a:buAutoNum type="arabicPeriod"/>
            </a:pPr>
            <a:r>
              <a:rPr lang="es-CO" dirty="0" smtClean="0">
                <a:solidFill>
                  <a:schemeClr val="tx1"/>
                </a:solidFill>
              </a:rPr>
              <a:t>COPIAR </a:t>
            </a:r>
            <a:r>
              <a:rPr lang="es-CO" dirty="0">
                <a:solidFill>
                  <a:schemeClr val="tx1"/>
                </a:solidFill>
              </a:rPr>
              <a:t>EN EL CUADERNO CONTENIDO DEL VIDEO  </a:t>
            </a:r>
            <a:r>
              <a:rPr lang="es-CO" dirty="0" smtClean="0">
                <a:solidFill>
                  <a:schemeClr val="tx1"/>
                </a:solidFill>
              </a:rPr>
              <a:t>3.</a:t>
            </a:r>
          </a:p>
          <a:p>
            <a:pPr marL="514350" indent="-514350" algn="l">
              <a:buFont typeface="Arial" pitchFamily="34" charset="0"/>
              <a:buAutoNum type="arabicPeriod"/>
            </a:pPr>
            <a:r>
              <a:rPr lang="es-CO" dirty="0">
                <a:solidFill>
                  <a:schemeClr val="tx1"/>
                </a:solidFill>
              </a:rPr>
              <a:t>COLOCAR UN SLOGAN PARA CADA UNA DE LA </a:t>
            </a:r>
            <a:r>
              <a:rPr lang="es-CO" dirty="0" smtClean="0">
                <a:solidFill>
                  <a:schemeClr val="tx1"/>
                </a:solidFill>
              </a:rPr>
              <a:t>IMÁGENES</a:t>
            </a:r>
          </a:p>
          <a:p>
            <a:pPr marL="514350" indent="-514350" algn="l">
              <a:buFont typeface="Arial" pitchFamily="34" charset="0"/>
              <a:buAutoNum type="arabicPeriod"/>
            </a:pPr>
            <a:r>
              <a:rPr lang="es-CO" dirty="0" smtClean="0">
                <a:solidFill>
                  <a:schemeClr val="tx1"/>
                </a:solidFill>
              </a:rPr>
              <a:t>VER VIDEOS DE LOS MEJORES AVISOS PUBLICITARIOS Y SELECCIONAR UNA PALABRA CLAVE DE CADA UNO DE ELLOS</a:t>
            </a:r>
          </a:p>
          <a:p>
            <a:pPr marL="514350" indent="-514350" algn="l">
              <a:buFont typeface="Arial" pitchFamily="34" charset="0"/>
              <a:buAutoNum type="arabicPeriod"/>
            </a:pPr>
            <a:endParaRPr lang="es-CO" dirty="0">
              <a:solidFill>
                <a:schemeClr val="tx1"/>
              </a:solidFill>
            </a:endParaRPr>
          </a:p>
          <a:p>
            <a:pPr marL="514350" indent="-514350" algn="l">
              <a:buFont typeface="Arial" pitchFamily="34" charset="0"/>
              <a:buAutoNum type="arabicPeriod"/>
            </a:pPr>
            <a:endParaRPr lang="es-CO" dirty="0" smtClean="0">
              <a:solidFill>
                <a:schemeClr val="tx1"/>
              </a:solidFill>
            </a:endParaRPr>
          </a:p>
          <a:p>
            <a:pPr marL="514350" indent="-514350" algn="l">
              <a:buFont typeface="Arial" pitchFamily="34" charset="0"/>
              <a:buAutoNum type="arabicPeriod"/>
            </a:pPr>
            <a:endParaRPr lang="es-CO" dirty="0" smtClean="0">
              <a:solidFill>
                <a:schemeClr val="tx1"/>
              </a:solidFill>
            </a:endParaRPr>
          </a:p>
          <a:p>
            <a:pPr marL="514350" indent="-514350" algn="l">
              <a:buFont typeface="Arial" pitchFamily="34" charset="0"/>
              <a:buAutoNum type="arabicPeriod"/>
            </a:pPr>
            <a:endParaRPr lang="es-CO" dirty="0">
              <a:solidFill>
                <a:schemeClr val="tx1"/>
              </a:solidFill>
            </a:endParaRPr>
          </a:p>
          <a:p>
            <a:pPr marL="514350" indent="-514350" algn="l">
              <a:buAutoNum type="arabicPeriod"/>
            </a:pPr>
            <a:endParaRPr lang="es-CO" dirty="0" smtClean="0">
              <a:solidFill>
                <a:schemeClr val="tx1"/>
              </a:solidFill>
            </a:endParaRPr>
          </a:p>
          <a:p>
            <a:pPr marL="514350" indent="-514350" algn="l">
              <a:buAutoNum type="arabicPeriod"/>
            </a:pPr>
            <a:endParaRPr lang="es-CO" dirty="0">
              <a:solidFill>
                <a:schemeClr val="tx1"/>
              </a:solidFill>
            </a:endParaRPr>
          </a:p>
        </p:txBody>
      </p:sp>
    </p:spTree>
    <p:extLst>
      <p:ext uri="{BB962C8B-B14F-4D97-AF65-F5344CB8AC3E}">
        <p14:creationId xmlns:p14="http://schemas.microsoft.com/office/powerpoint/2010/main" val="376280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03648" y="332656"/>
            <a:ext cx="6624736" cy="646331"/>
          </a:xfrm>
          <a:prstGeom prst="rect">
            <a:avLst/>
          </a:prstGeom>
          <a:noFill/>
        </p:spPr>
        <p:txBody>
          <a:bodyPr wrap="square" rtlCol="0">
            <a:spAutoFit/>
          </a:bodyPr>
          <a:lstStyle/>
          <a:p>
            <a:r>
              <a:rPr lang="es-CO" b="1" dirty="0"/>
              <a:t>15. La vida es tan corta.</a:t>
            </a:r>
            <a:r>
              <a:rPr lang="es-CO" dirty="0"/>
              <a:t> </a:t>
            </a:r>
            <a:r>
              <a:rPr lang="es-CO" dirty="0" smtClean="0"/>
              <a:t/>
            </a:r>
            <a:br>
              <a:rPr lang="es-CO" dirty="0" smtClean="0"/>
            </a:br>
            <a:r>
              <a:rPr lang="es-CO" dirty="0"/>
              <a:t>Demasiado corta como para pasarla en el trabajo equivocado. </a:t>
            </a:r>
          </a:p>
        </p:txBody>
      </p:sp>
      <p:pic>
        <p:nvPicPr>
          <p:cNvPr id="31746" name="Picture 2" descr="mejores"/>
          <p:cNvPicPr>
            <a:picLocks noChangeAspect="1" noChangeArrowheads="1"/>
          </p:cNvPicPr>
          <p:nvPr/>
        </p:nvPicPr>
        <p:blipFill>
          <a:blip r:embed="rId2" cstate="print"/>
          <a:srcRect/>
          <a:stretch>
            <a:fillRect/>
          </a:stretch>
        </p:blipFill>
        <p:spPr bwMode="auto">
          <a:xfrm>
            <a:off x="683568" y="1412776"/>
            <a:ext cx="6943725" cy="521196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188640"/>
            <a:ext cx="5832648" cy="369332"/>
          </a:xfrm>
          <a:prstGeom prst="rect">
            <a:avLst/>
          </a:prstGeom>
          <a:noFill/>
        </p:spPr>
        <p:txBody>
          <a:bodyPr wrap="square" rtlCol="0">
            <a:spAutoFit/>
          </a:bodyPr>
          <a:lstStyle/>
          <a:p>
            <a:r>
              <a:rPr lang="it-IT" b="1" dirty="0"/>
              <a:t>16.Libera tu pelo (Shampoo anti-frizz).</a:t>
            </a:r>
            <a:r>
              <a:rPr lang="it-IT" dirty="0"/>
              <a:t> </a:t>
            </a:r>
            <a:endParaRPr lang="es-CO" dirty="0"/>
          </a:p>
        </p:txBody>
      </p:sp>
      <p:pic>
        <p:nvPicPr>
          <p:cNvPr id="32770" name="Picture 2" descr="los"/>
          <p:cNvPicPr>
            <a:picLocks noChangeAspect="1" noChangeArrowheads="1"/>
          </p:cNvPicPr>
          <p:nvPr/>
        </p:nvPicPr>
        <p:blipFill>
          <a:blip r:embed="rId2" cstate="print"/>
          <a:srcRect/>
          <a:stretch>
            <a:fillRect/>
          </a:stretch>
        </p:blipFill>
        <p:spPr bwMode="auto">
          <a:xfrm>
            <a:off x="0" y="1196752"/>
            <a:ext cx="3810000" cy="4572000"/>
          </a:xfrm>
          <a:prstGeom prst="rect">
            <a:avLst/>
          </a:prstGeom>
          <a:noFill/>
        </p:spPr>
      </p:pic>
      <p:pic>
        <p:nvPicPr>
          <p:cNvPr id="32772" name="Picture 4" descr="publicitarios"/>
          <p:cNvPicPr>
            <a:picLocks noChangeAspect="1" noChangeArrowheads="1"/>
          </p:cNvPicPr>
          <p:nvPr/>
        </p:nvPicPr>
        <p:blipFill>
          <a:blip r:embed="rId3" cstate="print"/>
          <a:srcRect/>
          <a:stretch>
            <a:fillRect/>
          </a:stretch>
        </p:blipFill>
        <p:spPr bwMode="auto">
          <a:xfrm>
            <a:off x="3905250" y="561974"/>
            <a:ext cx="5238750" cy="629602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188640"/>
            <a:ext cx="7560840" cy="1200329"/>
          </a:xfrm>
          <a:prstGeom prst="rect">
            <a:avLst/>
          </a:prstGeom>
          <a:noFill/>
        </p:spPr>
        <p:txBody>
          <a:bodyPr wrap="square" rtlCol="0">
            <a:spAutoFit/>
          </a:bodyPr>
          <a:lstStyle/>
          <a:p>
            <a:r>
              <a:rPr lang="es-CO" b="1" dirty="0"/>
              <a:t>17. La cámara de Sony "ultra delgada".</a:t>
            </a:r>
            <a:r>
              <a:rPr lang="es-CO" dirty="0"/>
              <a:t> </a:t>
            </a:r>
            <a:r>
              <a:rPr lang="es-CO" dirty="0" smtClean="0"/>
              <a:t/>
            </a:r>
            <a:br>
              <a:rPr lang="es-CO" dirty="0" smtClean="0"/>
            </a:br>
            <a:r>
              <a:rPr lang="es-CO" dirty="0"/>
              <a:t>Esta es una idea original y barata para la publicidad de las cámaras de Sony. Me puedo imaginar la gente tirando de la correa para ver si realmente </a:t>
            </a:r>
            <a:r>
              <a:rPr lang="es-CO" u="sng" dirty="0"/>
              <a:t>hay algo</a:t>
            </a:r>
            <a:r>
              <a:rPr lang="es-CO" dirty="0"/>
              <a:t> allí </a:t>
            </a:r>
            <a:r>
              <a:rPr lang="es-CO" dirty="0" err="1"/>
              <a:t>xD</a:t>
            </a:r>
            <a:r>
              <a:rPr lang="es-CO" dirty="0"/>
              <a:t>. </a:t>
            </a:r>
          </a:p>
        </p:txBody>
      </p:sp>
      <p:pic>
        <p:nvPicPr>
          <p:cNvPr id="33794" name="Picture 2" descr="las"/>
          <p:cNvPicPr>
            <a:picLocks noChangeAspect="1" noChangeArrowheads="1"/>
          </p:cNvPicPr>
          <p:nvPr/>
        </p:nvPicPr>
        <p:blipFill>
          <a:blip r:embed="rId2" cstate="print"/>
          <a:srcRect/>
          <a:stretch>
            <a:fillRect/>
          </a:stretch>
        </p:blipFill>
        <p:spPr bwMode="auto">
          <a:xfrm>
            <a:off x="1403648" y="1556792"/>
            <a:ext cx="5905500" cy="44291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260648"/>
            <a:ext cx="6984776" cy="1754326"/>
          </a:xfrm>
          <a:prstGeom prst="rect">
            <a:avLst/>
          </a:prstGeom>
          <a:noFill/>
        </p:spPr>
        <p:txBody>
          <a:bodyPr wrap="square" rtlCol="0">
            <a:spAutoFit/>
          </a:bodyPr>
          <a:lstStyle/>
          <a:p>
            <a:r>
              <a:rPr lang="es-CO" b="1" dirty="0"/>
              <a:t>18. Laberinto hacia el </a:t>
            </a:r>
            <a:r>
              <a:rPr lang="es-CO" b="1" dirty="0" smtClean="0"/>
              <a:t>cenicero</a:t>
            </a:r>
            <a:r>
              <a:rPr lang="es-CO" b="1" dirty="0"/>
              <a:t>.</a:t>
            </a:r>
            <a:r>
              <a:rPr lang="es-CO" dirty="0"/>
              <a:t> </a:t>
            </a:r>
            <a:r>
              <a:rPr lang="es-CO" dirty="0" smtClean="0"/>
              <a:t/>
            </a:r>
            <a:br>
              <a:rPr lang="es-CO" dirty="0" smtClean="0"/>
            </a:br>
            <a:r>
              <a:rPr lang="es-CO" dirty="0"/>
              <a:t>No se puede fumar en las estaciones de tren de Alemania, excepto dentro de los cuadrados amarillos. </a:t>
            </a:r>
            <a:r>
              <a:rPr lang="es-CO" dirty="0" err="1"/>
              <a:t>Agency</a:t>
            </a:r>
            <a:r>
              <a:rPr lang="es-CO" dirty="0"/>
              <a:t> Frankfurt </a:t>
            </a:r>
            <a:r>
              <a:rPr lang="es-CO" dirty="0" err="1"/>
              <a:t>Saatchi</a:t>
            </a:r>
            <a:r>
              <a:rPr lang="es-CO" dirty="0"/>
              <a:t> &amp; </a:t>
            </a:r>
            <a:r>
              <a:rPr lang="es-CO" dirty="0" err="1"/>
              <a:t>Saatchi</a:t>
            </a:r>
            <a:r>
              <a:rPr lang="es-CO" dirty="0"/>
              <a:t> fue aprobado por la empresa de estos cuadros amarillos para que </a:t>
            </a:r>
            <a:r>
              <a:rPr lang="es-CO" dirty="0" err="1"/>
              <a:t>que</a:t>
            </a:r>
            <a:r>
              <a:rPr lang="es-CO" dirty="0"/>
              <a:t> hicieran un laberinto para que puedan encontrar el camino hacia el cenicero. </a:t>
            </a:r>
          </a:p>
        </p:txBody>
      </p:sp>
      <p:pic>
        <p:nvPicPr>
          <p:cNvPr id="34818" name="Picture 2" descr="top 19"/>
          <p:cNvPicPr>
            <a:picLocks noChangeAspect="1" noChangeArrowheads="1"/>
          </p:cNvPicPr>
          <p:nvPr/>
        </p:nvPicPr>
        <p:blipFill>
          <a:blip r:embed="rId2" cstate="print"/>
          <a:srcRect/>
          <a:stretch>
            <a:fillRect/>
          </a:stretch>
        </p:blipFill>
        <p:spPr bwMode="auto">
          <a:xfrm>
            <a:off x="1475656" y="1916832"/>
            <a:ext cx="5905500" cy="465509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260648"/>
            <a:ext cx="6696744" cy="369332"/>
          </a:xfrm>
          <a:prstGeom prst="rect">
            <a:avLst/>
          </a:prstGeom>
          <a:noFill/>
        </p:spPr>
        <p:txBody>
          <a:bodyPr wrap="square" rtlCol="0">
            <a:spAutoFit/>
          </a:bodyPr>
          <a:lstStyle/>
          <a:p>
            <a:r>
              <a:rPr lang="es-CO" b="1" dirty="0"/>
              <a:t>19. Un buen zoom es importante.</a:t>
            </a:r>
            <a:r>
              <a:rPr lang="es-CO" dirty="0"/>
              <a:t> </a:t>
            </a:r>
          </a:p>
        </p:txBody>
      </p:sp>
      <p:pic>
        <p:nvPicPr>
          <p:cNvPr id="35842" name="Picture 2" descr="Los 19 mejores anuncios publicitarios del mundo."/>
          <p:cNvPicPr>
            <a:picLocks noChangeAspect="1" noChangeArrowheads="1"/>
          </p:cNvPicPr>
          <p:nvPr/>
        </p:nvPicPr>
        <p:blipFill>
          <a:blip r:embed="rId2" cstate="print"/>
          <a:srcRect/>
          <a:stretch>
            <a:fillRect/>
          </a:stretch>
        </p:blipFill>
        <p:spPr bwMode="auto">
          <a:xfrm>
            <a:off x="1187624" y="1556792"/>
            <a:ext cx="5905500" cy="40005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979712" y="332656"/>
            <a:ext cx="44644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dirty="0" smtClean="0"/>
              <a:t>MEJOR AVISOS VIDEOS</a:t>
            </a:r>
            <a:endParaRPr lang="es-CO" dirty="0"/>
          </a:p>
        </p:txBody>
      </p:sp>
      <p:sp>
        <p:nvSpPr>
          <p:cNvPr id="3" name="2 CuadroTexto"/>
          <p:cNvSpPr txBox="1"/>
          <p:nvPr/>
        </p:nvSpPr>
        <p:spPr>
          <a:xfrm>
            <a:off x="1475656" y="1556792"/>
            <a:ext cx="6480720" cy="369332"/>
          </a:xfrm>
          <a:prstGeom prst="rect">
            <a:avLst/>
          </a:prstGeom>
          <a:noFill/>
        </p:spPr>
        <p:txBody>
          <a:bodyPr wrap="square" rtlCol="0">
            <a:spAutoFit/>
          </a:bodyPr>
          <a:lstStyle/>
          <a:p>
            <a:r>
              <a:rPr lang="es-CO" dirty="0" smtClean="0">
                <a:hlinkClick r:id="rId2"/>
              </a:rPr>
              <a:t>http://www.youtube.com/watch?v=7ecIhO7j0XA</a:t>
            </a:r>
            <a:r>
              <a:rPr lang="es-CO" dirty="0" smtClean="0"/>
              <a:t> </a:t>
            </a:r>
            <a:endParaRPr lang="es-CO" dirty="0"/>
          </a:p>
        </p:txBody>
      </p:sp>
      <p:sp>
        <p:nvSpPr>
          <p:cNvPr id="4" name="3 CuadroTexto"/>
          <p:cNvSpPr txBox="1"/>
          <p:nvPr/>
        </p:nvSpPr>
        <p:spPr>
          <a:xfrm>
            <a:off x="1403648" y="2780928"/>
            <a:ext cx="6840760" cy="369332"/>
          </a:xfrm>
          <a:prstGeom prst="rect">
            <a:avLst/>
          </a:prstGeom>
          <a:noFill/>
        </p:spPr>
        <p:txBody>
          <a:bodyPr wrap="square" rtlCol="0">
            <a:spAutoFit/>
          </a:bodyPr>
          <a:lstStyle/>
          <a:p>
            <a:r>
              <a:rPr lang="es-CO" dirty="0" smtClean="0">
                <a:hlinkClick r:id="rId3"/>
              </a:rPr>
              <a:t>http://www.youtube.com/watch?v=LmJIyDRmoi4</a:t>
            </a:r>
            <a:r>
              <a:rPr lang="es-CO" dirty="0" smtClean="0"/>
              <a:t> </a:t>
            </a:r>
            <a:endParaRPr lang="es-CO" dirty="0"/>
          </a:p>
        </p:txBody>
      </p:sp>
      <p:sp>
        <p:nvSpPr>
          <p:cNvPr id="5" name="4 CuadroTexto"/>
          <p:cNvSpPr txBox="1"/>
          <p:nvPr/>
        </p:nvSpPr>
        <p:spPr>
          <a:xfrm>
            <a:off x="1691680" y="3933056"/>
            <a:ext cx="6120680" cy="1754326"/>
          </a:xfrm>
          <a:prstGeom prst="rect">
            <a:avLst/>
          </a:prstGeom>
          <a:noFill/>
        </p:spPr>
        <p:txBody>
          <a:bodyPr wrap="square" rtlCol="0">
            <a:spAutoFit/>
          </a:bodyPr>
          <a:lstStyle/>
          <a:p>
            <a:r>
              <a:rPr lang="es-CO" dirty="0" smtClean="0">
                <a:hlinkClick r:id="rId4"/>
              </a:rPr>
              <a:t>http://www.youtube.com/watch?v=c7c_OXivqSk#t=96</a:t>
            </a:r>
            <a:r>
              <a:rPr lang="es-CO" dirty="0" smtClean="0"/>
              <a:t> </a:t>
            </a:r>
          </a:p>
          <a:p>
            <a:endParaRPr lang="es-CO" dirty="0"/>
          </a:p>
          <a:p>
            <a:r>
              <a:rPr lang="es-CO" dirty="0" smtClean="0">
                <a:hlinkClick r:id="rId5"/>
              </a:rPr>
              <a:t>http://www.youtube.com/watch?v=YYAz1INkCEg</a:t>
            </a:r>
            <a:r>
              <a:rPr lang="es-CO" dirty="0" smtClean="0"/>
              <a:t> </a:t>
            </a:r>
          </a:p>
          <a:p>
            <a:endParaRPr lang="es-CO" dirty="0"/>
          </a:p>
          <a:p>
            <a:endParaRPr lang="es-CO" dirty="0" smtClean="0"/>
          </a:p>
          <a:p>
            <a:r>
              <a:rPr lang="es-CO" smtClean="0">
                <a:hlinkClick r:id="rId6"/>
              </a:rPr>
              <a:t>http://www.youtube.com/watch?v=UU1Y6NeYHQA</a:t>
            </a:r>
            <a:r>
              <a:rPr lang="es-CO" smtClean="0"/>
              <a:t> </a:t>
            </a:r>
            <a:endParaRPr lang="es-C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ANUNCIO PUBLICITARIO CREATIVO</a:t>
            </a:r>
            <a:endParaRPr lang="es-CO" dirty="0"/>
          </a:p>
        </p:txBody>
      </p:sp>
      <p:sp>
        <p:nvSpPr>
          <p:cNvPr id="3" name="2 Subtítulo"/>
          <p:cNvSpPr>
            <a:spLocks noGrp="1"/>
          </p:cNvSpPr>
          <p:nvPr>
            <p:ph type="subTitle" idx="1"/>
          </p:nvPr>
        </p:nvSpPr>
        <p:spPr/>
        <p:txBody>
          <a:bodyPr>
            <a:normAutofit fontScale="92500"/>
          </a:bodyPr>
          <a:lstStyle/>
          <a:p>
            <a:pPr algn="l"/>
            <a:r>
              <a:rPr lang="es-CO" dirty="0" smtClean="0">
                <a:hlinkClick r:id="rId2"/>
              </a:rPr>
              <a:t>https://www.youtube.com/watch?v=pfxB5ut-KTs&amp;list=PL4BeJI8mMyznwG1LSs-llyRSfMqlw7FCc</a:t>
            </a:r>
            <a:r>
              <a:rPr lang="es-CO" dirty="0" smtClean="0"/>
              <a:t> </a:t>
            </a:r>
            <a:endParaRPr lang="es-CO" dirty="0"/>
          </a:p>
        </p:txBody>
      </p:sp>
      <p:sp>
        <p:nvSpPr>
          <p:cNvPr id="4" name="3 CuadroTexto"/>
          <p:cNvSpPr txBox="1"/>
          <p:nvPr/>
        </p:nvSpPr>
        <p:spPr>
          <a:xfrm>
            <a:off x="1547664" y="5805264"/>
            <a:ext cx="590465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O" dirty="0" smtClean="0"/>
              <a:t>POR QUÉ ES UN ANUNCIO CREATIVO - COMENTARIO</a:t>
            </a:r>
            <a:endParaRPr lang="es-C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MENSAJE PUBLICITARIO</a:t>
            </a:r>
            <a:endParaRPr lang="es-CO" dirty="0"/>
          </a:p>
        </p:txBody>
      </p:sp>
      <p:sp>
        <p:nvSpPr>
          <p:cNvPr id="3" name="2 Subtítulo"/>
          <p:cNvSpPr>
            <a:spLocks noGrp="1"/>
          </p:cNvSpPr>
          <p:nvPr>
            <p:ph type="subTitle" idx="1"/>
          </p:nvPr>
        </p:nvSpPr>
        <p:spPr/>
        <p:txBody>
          <a:bodyPr/>
          <a:lstStyle/>
          <a:p>
            <a:pPr algn="l"/>
            <a:r>
              <a:rPr lang="es-CO" dirty="0" smtClean="0">
                <a:hlinkClick r:id="rId2"/>
              </a:rPr>
              <a:t>https://www.youtube.com/watch?v=z3Ovev4jJjI</a:t>
            </a:r>
            <a:r>
              <a:rPr lang="es-CO" dirty="0" smtClean="0"/>
              <a:t> </a:t>
            </a:r>
            <a:endParaRPr lang="es-CO" dirty="0"/>
          </a:p>
        </p:txBody>
      </p:sp>
      <p:sp>
        <p:nvSpPr>
          <p:cNvPr id="4" name="3 CuadroTexto"/>
          <p:cNvSpPr txBox="1"/>
          <p:nvPr/>
        </p:nvSpPr>
        <p:spPr>
          <a:xfrm>
            <a:off x="1691680" y="5517232"/>
            <a:ext cx="676875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s-CO" dirty="0" smtClean="0"/>
              <a:t>COPIAR EN EL CUADERNO CONTENIDO DEL VIDEO  3</a:t>
            </a:r>
            <a:endParaRPr lang="es-CO"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340768"/>
            <a:ext cx="7772400" cy="1470025"/>
          </a:xfrm>
        </p:spPr>
        <p:style>
          <a:lnRef idx="1">
            <a:schemeClr val="accent4"/>
          </a:lnRef>
          <a:fillRef idx="2">
            <a:schemeClr val="accent4"/>
          </a:fillRef>
          <a:effectRef idx="1">
            <a:schemeClr val="accent4"/>
          </a:effectRef>
          <a:fontRef idx="minor">
            <a:schemeClr val="dk1"/>
          </a:fontRef>
        </p:style>
        <p:txBody>
          <a:bodyPr/>
          <a:lstStyle/>
          <a:p>
            <a:r>
              <a:rPr lang="es-CO" dirty="0" smtClean="0"/>
              <a:t>LOS MEJORES AVISOS PUBLICITARIOS DEL MUNDO</a:t>
            </a:r>
            <a:endParaRPr lang="es-CO" dirty="0"/>
          </a:p>
        </p:txBody>
      </p:sp>
      <p:sp>
        <p:nvSpPr>
          <p:cNvPr id="4" name="3 CuadroTexto"/>
          <p:cNvSpPr txBox="1"/>
          <p:nvPr/>
        </p:nvSpPr>
        <p:spPr>
          <a:xfrm>
            <a:off x="2123728" y="3933056"/>
            <a:ext cx="5904656" cy="369332"/>
          </a:xfrm>
          <a:prstGeom prst="rect">
            <a:avLst/>
          </a:prstGeom>
          <a:noFill/>
        </p:spPr>
        <p:txBody>
          <a:bodyPr wrap="square" rtlCol="0">
            <a:spAutoFit/>
          </a:bodyPr>
          <a:lstStyle/>
          <a:p>
            <a:r>
              <a:rPr lang="es-CO" dirty="0">
                <a:hlinkClick r:id="rId2"/>
              </a:rPr>
              <a:t>https://</a:t>
            </a:r>
            <a:r>
              <a:rPr lang="es-CO" dirty="0" smtClean="0">
                <a:hlinkClick r:id="rId2"/>
              </a:rPr>
              <a:t>www.youtube.com/watch?v=htJJj1Ws0dg</a:t>
            </a:r>
            <a:r>
              <a:rPr lang="es-CO" dirty="0" smtClean="0"/>
              <a:t> </a:t>
            </a:r>
            <a:endParaRPr lang="es-C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260648"/>
            <a:ext cx="8064896" cy="646331"/>
          </a:xfrm>
          <a:prstGeom prst="rect">
            <a:avLst/>
          </a:prstGeom>
          <a:noFill/>
        </p:spPr>
        <p:txBody>
          <a:bodyPr wrap="square" rtlCol="0">
            <a:spAutoFit/>
          </a:bodyPr>
          <a:lstStyle/>
          <a:p>
            <a:r>
              <a:rPr lang="es-CO" b="1" dirty="0"/>
              <a:t>1. ¿Te falta una pieza?</a:t>
            </a:r>
            <a:r>
              <a:rPr lang="es-CO" dirty="0"/>
              <a:t> </a:t>
            </a:r>
            <a:r>
              <a:rPr lang="es-CO" dirty="0" smtClean="0"/>
              <a:t/>
            </a:r>
            <a:br>
              <a:rPr lang="es-CO" dirty="0" smtClean="0"/>
            </a:br>
            <a:r>
              <a:rPr lang="es-CO" dirty="0"/>
              <a:t>Una bonita campaña publicitaria para ayudar a los niños de Singapur. </a:t>
            </a:r>
          </a:p>
        </p:txBody>
      </p:sp>
      <p:pic>
        <p:nvPicPr>
          <p:cNvPr id="1026" name="Picture 2" descr="Los 19 mejores anuncios publicitarios del mundo."/>
          <p:cNvPicPr>
            <a:picLocks noChangeAspect="1" noChangeArrowheads="1"/>
          </p:cNvPicPr>
          <p:nvPr/>
        </p:nvPicPr>
        <p:blipFill>
          <a:blip r:embed="rId2" cstate="print"/>
          <a:srcRect/>
          <a:stretch>
            <a:fillRect/>
          </a:stretch>
        </p:blipFill>
        <p:spPr bwMode="auto">
          <a:xfrm>
            <a:off x="0" y="1412776"/>
            <a:ext cx="5905500" cy="3609976"/>
          </a:xfrm>
          <a:prstGeom prst="rect">
            <a:avLst/>
          </a:prstGeom>
          <a:noFill/>
        </p:spPr>
      </p:pic>
      <p:sp>
        <p:nvSpPr>
          <p:cNvPr id="3" name="2 CuadroTexto"/>
          <p:cNvSpPr txBox="1"/>
          <p:nvPr/>
        </p:nvSpPr>
        <p:spPr>
          <a:xfrm>
            <a:off x="323528" y="5805264"/>
            <a:ext cx="849694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O" dirty="0" smtClean="0"/>
              <a:t>COLOCAR UN SLOGAN PARA CADA UNA DE LA IMÁGENES</a:t>
            </a:r>
            <a:endParaRPr lang="es-C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188640"/>
            <a:ext cx="6840760" cy="369332"/>
          </a:xfrm>
          <a:prstGeom prst="rect">
            <a:avLst/>
          </a:prstGeom>
          <a:noFill/>
        </p:spPr>
        <p:txBody>
          <a:bodyPr wrap="square" rtlCol="0">
            <a:spAutoFit/>
          </a:bodyPr>
          <a:lstStyle/>
          <a:p>
            <a:r>
              <a:rPr lang="es-CO" b="1" dirty="0"/>
              <a:t>2. </a:t>
            </a:r>
            <a:r>
              <a:rPr lang="es-CO" b="1" dirty="0" err="1"/>
              <a:t>Diviertete</a:t>
            </a:r>
            <a:r>
              <a:rPr lang="es-CO" b="1" dirty="0"/>
              <a:t>.</a:t>
            </a:r>
            <a:r>
              <a:rPr lang="es-CO" dirty="0"/>
              <a:t> </a:t>
            </a:r>
          </a:p>
        </p:txBody>
      </p:sp>
      <p:pic>
        <p:nvPicPr>
          <p:cNvPr id="18434" name="Picture 2" descr="anuncios"/>
          <p:cNvPicPr>
            <a:picLocks noChangeAspect="1" noChangeArrowheads="1"/>
          </p:cNvPicPr>
          <p:nvPr/>
        </p:nvPicPr>
        <p:blipFill>
          <a:blip r:embed="rId2" cstate="print"/>
          <a:srcRect/>
          <a:stretch>
            <a:fillRect/>
          </a:stretch>
        </p:blipFill>
        <p:spPr bwMode="auto">
          <a:xfrm>
            <a:off x="1259632" y="1916832"/>
            <a:ext cx="5905500" cy="37052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476672"/>
            <a:ext cx="6480720" cy="646331"/>
          </a:xfrm>
          <a:prstGeom prst="rect">
            <a:avLst/>
          </a:prstGeom>
          <a:noFill/>
        </p:spPr>
        <p:txBody>
          <a:bodyPr wrap="square" rtlCol="0">
            <a:spAutoFit/>
          </a:bodyPr>
          <a:lstStyle/>
          <a:p>
            <a:r>
              <a:rPr lang="es-CO" b="1" dirty="0"/>
              <a:t>3. </a:t>
            </a:r>
            <a:r>
              <a:rPr lang="es-CO" b="1" dirty="0" err="1"/>
              <a:t>PlayBoy</a:t>
            </a:r>
            <a:r>
              <a:rPr lang="es-CO" b="1" dirty="0"/>
              <a:t>.</a:t>
            </a:r>
            <a:r>
              <a:rPr lang="es-CO" dirty="0"/>
              <a:t> </a:t>
            </a:r>
            <a:r>
              <a:rPr lang="es-CO" dirty="0" smtClean="0"/>
              <a:t/>
            </a:r>
            <a:br>
              <a:rPr lang="es-CO" dirty="0" smtClean="0"/>
            </a:br>
            <a:r>
              <a:rPr lang="es-CO" dirty="0"/>
              <a:t>Esta es de la Revista Playboy, para ser la próxima conejita</a:t>
            </a:r>
          </a:p>
        </p:txBody>
      </p:sp>
      <p:pic>
        <p:nvPicPr>
          <p:cNvPr id="19458" name="Picture 2" descr="mejores"/>
          <p:cNvPicPr>
            <a:picLocks noChangeAspect="1" noChangeArrowheads="1"/>
          </p:cNvPicPr>
          <p:nvPr/>
        </p:nvPicPr>
        <p:blipFill>
          <a:blip r:embed="rId2" cstate="print"/>
          <a:srcRect/>
          <a:stretch>
            <a:fillRect/>
          </a:stretch>
        </p:blipFill>
        <p:spPr bwMode="auto">
          <a:xfrm>
            <a:off x="1403648" y="2204864"/>
            <a:ext cx="5905500" cy="33528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692696"/>
            <a:ext cx="6912768" cy="646331"/>
          </a:xfrm>
          <a:prstGeom prst="rect">
            <a:avLst/>
          </a:prstGeom>
          <a:noFill/>
        </p:spPr>
        <p:txBody>
          <a:bodyPr wrap="square" rtlCol="0">
            <a:spAutoFit/>
          </a:bodyPr>
          <a:lstStyle/>
          <a:p>
            <a:r>
              <a:rPr lang="es-CO" b="1" dirty="0"/>
              <a:t>4. VIH.</a:t>
            </a:r>
            <a:r>
              <a:rPr lang="es-CO" dirty="0"/>
              <a:t> </a:t>
            </a:r>
            <a:r>
              <a:rPr lang="es-CO" dirty="0" smtClean="0"/>
              <a:t/>
            </a:r>
            <a:br>
              <a:rPr lang="es-CO" dirty="0" smtClean="0"/>
            </a:br>
            <a:r>
              <a:rPr lang="es-CO" dirty="0"/>
              <a:t>Una campaña contra los prejuicios hacia los portadores del VIH. </a:t>
            </a:r>
          </a:p>
        </p:txBody>
      </p:sp>
      <p:pic>
        <p:nvPicPr>
          <p:cNvPr id="20482" name="Picture 2" descr="19"/>
          <p:cNvPicPr>
            <a:picLocks noChangeAspect="1" noChangeArrowheads="1"/>
          </p:cNvPicPr>
          <p:nvPr/>
        </p:nvPicPr>
        <p:blipFill>
          <a:blip r:embed="rId2" cstate="print"/>
          <a:srcRect/>
          <a:stretch>
            <a:fillRect/>
          </a:stretch>
        </p:blipFill>
        <p:spPr bwMode="auto">
          <a:xfrm>
            <a:off x="1187624" y="1700808"/>
            <a:ext cx="5905500" cy="42005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5744</TotalTime>
  <Words>266</Words>
  <Application>Microsoft Office PowerPoint</Application>
  <PresentationFormat>Presentación en pantalla (4:3)</PresentationFormat>
  <Paragraphs>49</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ANAUNCIOS PUBLICITARIOS</vt:lpstr>
      <vt:lpstr>ACTIVIDAD</vt:lpstr>
      <vt:lpstr>ANUNCIO PUBLICITARIO CREATIVO</vt:lpstr>
      <vt:lpstr>MENSAJE PUBLICITARIO</vt:lpstr>
      <vt:lpstr>LOS MEJORES AVISOS PUBLICITARIOS DEL MUNDO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ANAUNCIOS PUBLICITARIOS</dc:title>
  <dc:creator>WILSON ARRUBLA M</dc:creator>
  <cp:lastModifiedBy>ESTUDIANTE</cp:lastModifiedBy>
  <cp:revision>14</cp:revision>
  <dcterms:created xsi:type="dcterms:W3CDTF">2014-03-12T01:51:18Z</dcterms:created>
  <dcterms:modified xsi:type="dcterms:W3CDTF">2014-04-28T11:53:22Z</dcterms:modified>
</cp:coreProperties>
</file>