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ctiveX/activeX1.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556" r:id="rId2"/>
    <p:sldId id="529" r:id="rId3"/>
    <p:sldId id="555" r:id="rId4"/>
    <p:sldId id="554" r:id="rId5"/>
    <p:sldId id="479" r:id="rId6"/>
    <p:sldId id="452" r:id="rId7"/>
    <p:sldId id="480" r:id="rId8"/>
    <p:sldId id="482" r:id="rId9"/>
    <p:sldId id="454" r:id="rId10"/>
    <p:sldId id="453" r:id="rId11"/>
    <p:sldId id="558" r:id="rId12"/>
    <p:sldId id="535" r:id="rId13"/>
    <p:sldId id="536" r:id="rId14"/>
    <p:sldId id="537" r:id="rId15"/>
    <p:sldId id="566" r:id="rId16"/>
    <p:sldId id="561" r:id="rId17"/>
    <p:sldId id="567" r:id="rId18"/>
    <p:sldId id="568" r:id="rId19"/>
    <p:sldId id="562" r:id="rId20"/>
    <p:sldId id="549" r:id="rId21"/>
    <p:sldId id="569" r:id="rId22"/>
    <p:sldId id="550" r:id="rId23"/>
    <p:sldId id="565" r:id="rId24"/>
    <p:sldId id="551" r:id="rId25"/>
    <p:sldId id="552" r:id="rId26"/>
    <p:sldId id="564" r:id="rId27"/>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2E47"/>
    <a:srgbClr val="B3C768"/>
    <a:srgbClr val="F9D9A9"/>
    <a:srgbClr val="F5C277"/>
    <a:srgbClr val="DF6402"/>
    <a:srgbClr val="006260"/>
    <a:srgbClr val="EF9B25"/>
    <a:srgbClr val="FF05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3" autoAdjust="0"/>
    <p:restoredTop sz="97574" autoAdjust="0"/>
  </p:normalViewPr>
  <p:slideViewPr>
    <p:cSldViewPr>
      <p:cViewPr>
        <p:scale>
          <a:sx n="81" d="100"/>
          <a:sy n="81" d="100"/>
        </p:scale>
        <p:origin x="-210" y="-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01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s-ES"/>
          </a:p>
        </p:txBody>
      </p:sp>
      <p:sp>
        <p:nvSpPr>
          <p:cNvPr id="133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s-ES"/>
          </a:p>
        </p:txBody>
      </p:sp>
      <p:sp>
        <p:nvSpPr>
          <p:cNvPr id="286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133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s-ES"/>
          </a:p>
        </p:txBody>
      </p:sp>
      <p:sp>
        <p:nvSpPr>
          <p:cNvPr id="133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DF963E22-14D2-48F0-BF89-4D962E5E7FAB}" type="slidenum">
              <a:rPr lang="es-ES"/>
              <a:pPr>
                <a:defRPr/>
              </a:pPr>
              <a:t>‹Nº›</a:t>
            </a:fld>
            <a:endParaRPr lang="es-ES"/>
          </a:p>
        </p:txBody>
      </p:sp>
    </p:spTree>
    <p:extLst>
      <p:ext uri="{BB962C8B-B14F-4D97-AF65-F5344CB8AC3E}">
        <p14:creationId xmlns:p14="http://schemas.microsoft.com/office/powerpoint/2010/main" val="23700465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p:txBody>
          <a:bodyPr/>
          <a:lstStyle/>
          <a:p>
            <a:pPr>
              <a:defRPr/>
            </a:pPr>
            <a:fld id="{91C82DD9-425F-43A9-AD97-A4E8358BCBC5}" type="slidenum">
              <a:rPr lang="es-ES" smtClean="0"/>
              <a:pPr>
                <a:defRPr/>
              </a:pPr>
              <a:t>2</a:t>
            </a:fld>
            <a:endParaRPr lang="es-E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s-CO"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p:txBody>
          <a:bodyPr/>
          <a:lstStyle/>
          <a:p>
            <a:pPr>
              <a:defRPr/>
            </a:pPr>
            <a:fld id="{BA0E25A8-0033-4070-A91D-215577F13235}" type="slidenum">
              <a:rPr lang="es-ES" smtClean="0"/>
              <a:pPr>
                <a:defRPr/>
              </a:pPr>
              <a:t>4</a:t>
            </a:fld>
            <a:endParaRPr lang="es-E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s-CO"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p:txBody>
          <a:bodyPr/>
          <a:lstStyle/>
          <a:p>
            <a:pPr>
              <a:defRPr/>
            </a:pPr>
            <a:fld id="{333FE960-2E20-4C7E-9210-1E627DAC7F89}" type="slidenum">
              <a:rPr lang="es-ES" smtClean="0"/>
              <a:pPr>
                <a:defRPr/>
              </a:pPr>
              <a:t>12</a:t>
            </a:fld>
            <a:endParaRPr lang="es-E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s-CO"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p:txBody>
          <a:bodyPr/>
          <a:lstStyle/>
          <a:p>
            <a:pPr>
              <a:defRPr/>
            </a:pPr>
            <a:fld id="{FA74F5B3-0312-4F29-ABA8-F3F821674E26}" type="slidenum">
              <a:rPr lang="es-ES" smtClean="0"/>
              <a:pPr>
                <a:defRPr/>
              </a:pPr>
              <a:t>13</a:t>
            </a:fld>
            <a:endParaRPr lang="es-E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s-CO"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p:txBody>
          <a:bodyPr/>
          <a:lstStyle/>
          <a:p>
            <a:pPr>
              <a:defRPr/>
            </a:pPr>
            <a:fld id="{E99F6E52-520A-4C00-B651-1819C7A552A3}" type="slidenum">
              <a:rPr lang="es-ES" smtClean="0"/>
              <a:pPr>
                <a:defRPr/>
              </a:pPr>
              <a:t>14</a:t>
            </a:fld>
            <a:endParaRPr lang="es-E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s-CO"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p:txBody>
          <a:bodyPr/>
          <a:lstStyle/>
          <a:p>
            <a:pPr>
              <a:defRPr/>
            </a:pPr>
            <a:fld id="{7C0D0F81-8E93-4BD0-A91F-042F7AB10C3C}" type="slidenum">
              <a:rPr lang="es-ES" smtClean="0"/>
              <a:pPr>
                <a:defRPr/>
              </a:pPr>
              <a:t>15</a:t>
            </a:fld>
            <a:endParaRPr lang="es-E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s-CO"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6AB370C0-859A-475A-9741-7A49156763AF}" type="slidenum">
              <a:rPr lang="es-ES" smtClean="0"/>
              <a:pPr>
                <a:defRPr/>
              </a:pPr>
              <a:t>17</a:t>
            </a:fld>
            <a:endParaRPr lang="es-E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s-CO"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p>
            <a:pPr>
              <a:defRPr/>
            </a:pPr>
            <a:fld id="{6C5A79C9-91E0-49BF-B8B5-8CFF1E4A792B}" type="slidenum">
              <a:rPr lang="es-ES" smtClean="0"/>
              <a:pPr>
                <a:defRPr/>
              </a:pPr>
              <a:t>18</a:t>
            </a:fld>
            <a:endParaRPr lang="es-E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s-CO"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251520" y="404665"/>
            <a:ext cx="8496944" cy="648072"/>
          </a:xfrm>
          <a:prstGeom prst="rect">
            <a:avLst/>
          </a:prstGeom>
        </p:spPr>
        <p:txBody>
          <a:bodyPr/>
          <a:lstStyle>
            <a:lvl1pPr>
              <a:defRPr lang="es-CO" sz="3600" b="0" kern="1200" noProof="0" dirty="0">
                <a:solidFill>
                  <a:schemeClr val="bg1">
                    <a:lumMod val="50000"/>
                  </a:schemeClr>
                </a:solidFill>
                <a:latin typeface="Impact" pitchFamily="34" charset="0"/>
                <a:ea typeface="+mn-ea"/>
                <a:cs typeface="Arial" charset="0"/>
              </a:defRPr>
            </a:lvl1pPr>
          </a:lstStyle>
          <a:p>
            <a:r>
              <a:rPr lang="es-ES" dirty="0" smtClean="0"/>
              <a:t>Haga clic para modificar el estilo de título</a:t>
            </a:r>
            <a:endParaRPr lang="es-CO" dirty="0"/>
          </a:p>
        </p:txBody>
      </p:sp>
      <p:sp>
        <p:nvSpPr>
          <p:cNvPr id="4" name="2 Marcador de contenido"/>
          <p:cNvSpPr>
            <a:spLocks noGrp="1"/>
          </p:cNvSpPr>
          <p:nvPr>
            <p:ph idx="1"/>
          </p:nvPr>
        </p:nvSpPr>
        <p:spPr>
          <a:xfrm>
            <a:off x="457200" y="1600200"/>
            <a:ext cx="8229600" cy="4525963"/>
          </a:xfrm>
          <a:prstGeom prst="rect">
            <a:avLst/>
          </a:prstGeom>
        </p:spPr>
        <p:txBody>
          <a:bodyPr/>
          <a:lstStyle>
            <a:lvl1pPr>
              <a:defRPr lang="es-ES" sz="2400" kern="1200" dirty="0" smtClean="0">
                <a:solidFill>
                  <a:schemeClr val="bg2">
                    <a:lumMod val="75000"/>
                  </a:schemeClr>
                </a:solidFill>
                <a:latin typeface="+mn-lt"/>
                <a:ea typeface="+mn-ea"/>
                <a:cs typeface="+mn-cs"/>
              </a:defRPr>
            </a:lvl1pPr>
          </a:lstStyle>
          <a:p>
            <a:pPr lvl="0"/>
            <a:r>
              <a:rPr lang="es-ES" dirty="0" smtClean="0"/>
              <a:t>Haga clic para modificar el estilo de texto del patrón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1_Encabezado de sección">
    <p:spTree>
      <p:nvGrpSpPr>
        <p:cNvPr id="1" name=""/>
        <p:cNvGrpSpPr/>
        <p:nvPr/>
      </p:nvGrpSpPr>
      <p:grpSpPr>
        <a:xfrm>
          <a:off x="0" y="0"/>
          <a:ext cx="0" cy="0"/>
          <a:chOff x="0" y="0"/>
          <a:chExt cx="0" cy="0"/>
        </a:xfrm>
      </p:grpSpPr>
      <p:pic>
        <p:nvPicPr>
          <p:cNvPr id="4" name="2 Imagen" descr="separador.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lang="es-CO" sz="3600" b="0" kern="1200" noProof="0" dirty="0">
                <a:solidFill>
                  <a:schemeClr val="bg1">
                    <a:lumMod val="50000"/>
                  </a:schemeClr>
                </a:solidFill>
                <a:latin typeface="Impact" pitchFamily="34" charset="0"/>
                <a:ea typeface="+mn-ea"/>
                <a:cs typeface="Arial" charset="0"/>
              </a:defRPr>
            </a:lvl1pPr>
          </a:lstStyle>
          <a:p>
            <a:r>
              <a:rPr lang="es-ES" dirty="0" smtClean="0"/>
              <a:t>Haga clic para modificar el estilo de título</a:t>
            </a:r>
            <a:endParaRPr lang="es-CO" dirty="0"/>
          </a:p>
        </p:txBody>
      </p:sp>
      <p:sp>
        <p:nvSpPr>
          <p:cNvPr id="3" name="2 Marcador de contenido"/>
          <p:cNvSpPr>
            <a:spLocks noGrp="1"/>
          </p:cNvSpPr>
          <p:nvPr>
            <p:ph idx="1"/>
          </p:nvPr>
        </p:nvSpPr>
        <p:spPr>
          <a:xfrm>
            <a:off x="457200" y="1600200"/>
            <a:ext cx="8229600" cy="4525963"/>
          </a:xfrm>
          <a:prstGeom prst="rect">
            <a:avLst/>
          </a:prstGeom>
        </p:spPr>
        <p:txBody>
          <a:bodyPr/>
          <a:lstStyle>
            <a:lvl1pPr>
              <a:defRPr lang="es-ES" sz="2400" kern="1200" dirty="0" smtClean="0">
                <a:solidFill>
                  <a:schemeClr val="bg2">
                    <a:lumMod val="75000"/>
                  </a:schemeClr>
                </a:solidFill>
                <a:latin typeface="+mn-lt"/>
                <a:ea typeface="+mn-ea"/>
                <a:cs typeface="+mn-cs"/>
              </a:defRPr>
            </a:lvl1pPr>
          </a:lstStyle>
          <a:p>
            <a:pPr lvl="0"/>
            <a:r>
              <a:rPr lang="es-ES" dirty="0" smtClean="0"/>
              <a:t>Haga clic para modificar el estilo de texto del patrón</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457200" y="274638"/>
            <a:ext cx="8229600" cy="1143000"/>
          </a:xfrm>
          <a:prstGeom prst="rect">
            <a:avLst/>
          </a:prstGeom>
        </p:spPr>
        <p:txBody>
          <a:bodyPr/>
          <a:lstStyle>
            <a:lvl1pPr algn="ctr" rtl="0" eaLnBrk="0" fontAlgn="base" hangingPunct="0">
              <a:spcBef>
                <a:spcPct val="0"/>
              </a:spcBef>
              <a:spcAft>
                <a:spcPct val="0"/>
              </a:spcAft>
              <a:defRPr lang="es-CO" sz="3600" b="0" kern="1200" noProof="0" dirty="0">
                <a:solidFill>
                  <a:schemeClr val="bg1">
                    <a:lumMod val="50000"/>
                  </a:schemeClr>
                </a:solidFill>
                <a:latin typeface="Impact" pitchFamily="34" charset="0"/>
                <a:ea typeface="+mn-ea"/>
                <a:cs typeface="Arial" charset="0"/>
              </a:defRPr>
            </a:lvl1pPr>
          </a:lstStyle>
          <a:p>
            <a:r>
              <a:rPr lang="es-ES" dirty="0" smtClean="0"/>
              <a:t>Haga clic para modificar el estilo de título</a:t>
            </a:r>
            <a:endParaRPr lang="es-CO"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O" noProof="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3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hyperlink" Target="Ejercicios/keeptube.swf" TargetMode="External"/><Relationship Id="rId3" Type="http://schemas.openxmlformats.org/officeDocument/2006/relationships/hyperlink" Target="http://keep-tube.com/" TargetMode="External"/><Relationship Id="rId7" Type="http://schemas.openxmlformats.org/officeDocument/2006/relationships/hyperlink" Target="Ejercicios/complementofirefox.swf"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1.jpeg"/><Relationship Id="rId4" Type="http://schemas.openxmlformats.org/officeDocument/2006/relationships/hyperlink" Target="https://addons.mozilla.org/es-ES/firefox/search/?q=Net+Video+Hunter&amp;cat=all&amp;lver=any&amp;pid=1&amp;sort=&amp;pp=20&amp;lup=&amp;advanced="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www.any-video-converter.com/"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5.png"/><Relationship Id="rId7" Type="http://schemas.openxmlformats.org/officeDocument/2006/relationships/slide" Target="slide1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15.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slide" Target="slide26.xml"/><Relationship Id="rId5" Type="http://schemas.openxmlformats.org/officeDocument/2006/relationships/slide" Target="slide22.xml"/><Relationship Id="rId4" Type="http://schemas.openxmlformats.org/officeDocument/2006/relationships/slide" Target="slide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slideLayout" Target="../slideLayouts/slideLayout1.xml"/><Relationship Id="rId1" Type="http://schemas.openxmlformats.org/officeDocument/2006/relationships/video" Target="file:///C:\Users\Veronica%20Villa\Documents\Any%20Video%20Converter\WMV\KITTEH_KITTEH_Scatman_WMV%20V9.wmv" TargetMode="Externa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20.wmf"/><Relationship Id="rId5" Type="http://schemas.openxmlformats.org/officeDocument/2006/relationships/hyperlink" Target="Ejercicios/VideoCodigo.swf" TargetMode="Externa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1116013" y="3862388"/>
            <a:ext cx="8027987" cy="646112"/>
          </a:xfrm>
          <a:prstGeom prst="rect">
            <a:avLst/>
          </a:prstGeom>
          <a:noFill/>
          <a:ln w="9525">
            <a:noFill/>
            <a:miter lim="800000"/>
            <a:headEnd/>
            <a:tailEnd/>
          </a:ln>
        </p:spPr>
        <p:txBody>
          <a:bodyPr>
            <a:spAutoFit/>
          </a:bodyPr>
          <a:lstStyle/>
          <a:p>
            <a:pPr algn="ctr">
              <a:defRPr/>
            </a:pPr>
            <a:r>
              <a:rPr lang="es-CO" sz="3600" dirty="0">
                <a:solidFill>
                  <a:schemeClr val="bg1">
                    <a:lumMod val="50000"/>
                  </a:schemeClr>
                </a:solidFill>
                <a:latin typeface="Impact" pitchFamily="34" charset="0"/>
              </a:rPr>
              <a:t>Inserción de Videos en PowerPoint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a:xfrm>
            <a:off x="250825" y="404813"/>
            <a:ext cx="8497888" cy="647700"/>
          </a:xfrm>
        </p:spPr>
        <p:txBody>
          <a:bodyPr/>
          <a:lstStyle/>
          <a:p>
            <a:pPr>
              <a:defRPr/>
            </a:pPr>
            <a:r>
              <a:rPr err="1" smtClean="0"/>
              <a:t>Formatos</a:t>
            </a:r>
            <a:r>
              <a:rPr smtClean="0"/>
              <a:t> de </a:t>
            </a:r>
            <a:r>
              <a:rPr err="1" smtClean="0"/>
              <a:t>archivo</a:t>
            </a:r>
            <a:endParaRPr/>
          </a:p>
        </p:txBody>
      </p:sp>
      <p:sp>
        <p:nvSpPr>
          <p:cNvPr id="11269" name="Rectangle 3"/>
          <p:cNvSpPr>
            <a:spLocks noGrp="1" noChangeArrowheads="1"/>
          </p:cNvSpPr>
          <p:nvPr>
            <p:ph idx="1"/>
          </p:nvPr>
        </p:nvSpPr>
        <p:spPr>
          <a:xfrm>
            <a:off x="966788" y="2298700"/>
            <a:ext cx="7210425" cy="2260600"/>
          </a:xfrm>
        </p:spPr>
        <p:txBody>
          <a:bodyPr/>
          <a:lstStyle/>
          <a:p>
            <a:pPr marL="0" indent="0" algn="just" eaLnBrk="1" hangingPunct="1">
              <a:buFontTx/>
              <a:buNone/>
              <a:defRPr/>
            </a:pPr>
            <a:r>
              <a:rPr lang="es-CO" b="1"/>
              <a:t>FLV: </a:t>
            </a:r>
            <a:r>
              <a:rPr lang="es-CO"/>
              <a:t>Usado para transmitir video en internet usando Adobe Flash Player. Los contenidos FLV pueden ser incrustados dentro de archivos generados en flash. Entre los sitios más notables que utilizan el formato FLV se encuentran </a:t>
            </a:r>
            <a:r>
              <a:rPr lang="es-CO" err="1"/>
              <a:t>YouTube</a:t>
            </a:r>
            <a:r>
              <a:rPr lang="es-CO"/>
              <a:t>, Google Video, Reuters.com, Yahoo! Video.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4 CuadroTexto"/>
          <p:cNvSpPr txBox="1">
            <a:spLocks noChangeArrowheads="1"/>
          </p:cNvSpPr>
          <p:nvPr/>
        </p:nvSpPr>
        <p:spPr bwMode="auto">
          <a:xfrm>
            <a:off x="1835150" y="3860800"/>
            <a:ext cx="4387850" cy="646113"/>
          </a:xfrm>
          <a:prstGeom prst="rect">
            <a:avLst/>
          </a:prstGeom>
          <a:noFill/>
          <a:ln w="9525">
            <a:noFill/>
            <a:miter lim="800000"/>
            <a:headEnd/>
            <a:tailEnd/>
          </a:ln>
        </p:spPr>
        <p:txBody>
          <a:bodyPr wrap="none">
            <a:spAutoFit/>
          </a:bodyPr>
          <a:lstStyle/>
          <a:p>
            <a:pPr>
              <a:defRPr/>
            </a:pPr>
            <a:r>
              <a:rPr lang="es-CO" sz="3600" dirty="0">
                <a:solidFill>
                  <a:schemeClr val="bg1">
                    <a:lumMod val="50000"/>
                  </a:schemeClr>
                </a:solidFill>
                <a:latin typeface="Impact" pitchFamily="34" charset="0"/>
              </a:rPr>
              <a:t>Obtención del recurso</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13 Imagen" descr="PC_Camera.jpg"/>
          <p:cNvPicPr>
            <a:picLocks noChangeAspect="1"/>
          </p:cNvPicPr>
          <p:nvPr/>
        </p:nvPicPr>
        <p:blipFill>
          <a:blip r:embed="rId3" cstate="print"/>
          <a:srcRect/>
          <a:stretch>
            <a:fillRect/>
          </a:stretch>
        </p:blipFill>
        <p:spPr bwMode="auto">
          <a:xfrm>
            <a:off x="2195513" y="4338638"/>
            <a:ext cx="4752975" cy="2519362"/>
          </a:xfrm>
          <a:prstGeom prst="rect">
            <a:avLst/>
          </a:prstGeom>
          <a:noFill/>
          <a:ln w="9525">
            <a:noFill/>
            <a:miter lim="800000"/>
            <a:headEnd/>
            <a:tailEnd/>
          </a:ln>
        </p:spPr>
      </p:pic>
      <p:sp>
        <p:nvSpPr>
          <p:cNvPr id="8" name="Rectangle 3"/>
          <p:cNvSpPr txBox="1">
            <a:spLocks noChangeArrowheads="1"/>
          </p:cNvSpPr>
          <p:nvPr/>
        </p:nvSpPr>
        <p:spPr>
          <a:xfrm>
            <a:off x="1104900" y="1773238"/>
            <a:ext cx="6934200" cy="2112962"/>
          </a:xfrm>
          <a:prstGeom prst="rect">
            <a:avLst/>
          </a:prstGeom>
        </p:spPr>
        <p:txBody>
          <a:bodyPr/>
          <a:lstStyle/>
          <a:p>
            <a:pPr algn="just">
              <a:defRPr/>
            </a:pPr>
            <a:r>
              <a:rPr lang="es-CO" sz="2300" b="1" dirty="0">
                <a:solidFill>
                  <a:schemeClr val="bg2">
                    <a:lumMod val="75000"/>
                  </a:schemeClr>
                </a:solidFill>
                <a:cs typeface="+mn-cs"/>
              </a:rPr>
              <a:t>Captura directa en el PC:</a:t>
            </a:r>
            <a:r>
              <a:rPr lang="es-CO" sz="2300" dirty="0">
                <a:solidFill>
                  <a:schemeClr val="bg2">
                    <a:lumMod val="75000"/>
                  </a:schemeClr>
                </a:solidFill>
                <a:cs typeface="+mn-cs"/>
              </a:rPr>
              <a:t> Aunque no ofrece la mayor calidad, son útiles para obtener videos sencillos tipo video conferencia. La forma de captura depende de la cámara y del software que la soporte.</a:t>
            </a:r>
            <a:endParaRPr lang="es-CO" sz="2400" dirty="0">
              <a:solidFill>
                <a:schemeClr val="bg2">
                  <a:lumMod val="75000"/>
                </a:schemeClr>
              </a:solidFill>
              <a:cs typeface="+mn-cs"/>
            </a:endParaRPr>
          </a:p>
        </p:txBody>
      </p:sp>
      <p:sp>
        <p:nvSpPr>
          <p:cNvPr id="6" name="5 Título"/>
          <p:cNvSpPr>
            <a:spLocks noGrp="1"/>
          </p:cNvSpPr>
          <p:nvPr>
            <p:ph type="ctrTitle"/>
          </p:nvPr>
        </p:nvSpPr>
        <p:spPr>
          <a:xfrm>
            <a:off x="250825" y="404813"/>
            <a:ext cx="8497888" cy="647700"/>
          </a:xfrm>
        </p:spPr>
        <p:txBody>
          <a:bodyPr/>
          <a:lstStyle/>
          <a:p>
            <a:pPr>
              <a:defRPr/>
            </a:pPr>
            <a:r>
              <a:rPr smtClean="0"/>
              <a:t>Obtención del recurso</a:t>
            </a:r>
            <a:br>
              <a:rPr smtClean="0"/>
            </a:br>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771525" y="1557338"/>
            <a:ext cx="7600950" cy="2159000"/>
          </a:xfrm>
          <a:prstGeom prst="rect">
            <a:avLst/>
          </a:prstGeom>
        </p:spPr>
        <p:txBody>
          <a:bodyPr/>
          <a:lstStyle/>
          <a:p>
            <a:pPr algn="just">
              <a:defRPr/>
            </a:pPr>
            <a:r>
              <a:rPr lang="es-CO" sz="2400" b="1" dirty="0">
                <a:solidFill>
                  <a:schemeClr val="bg2">
                    <a:lumMod val="75000"/>
                  </a:schemeClr>
                </a:solidFill>
                <a:cs typeface="+mn-cs"/>
              </a:rPr>
              <a:t>Cámaras fotográficas digitales:</a:t>
            </a:r>
            <a:r>
              <a:rPr lang="es-CO" sz="2400" dirty="0">
                <a:solidFill>
                  <a:schemeClr val="bg2">
                    <a:lumMod val="75000"/>
                  </a:schemeClr>
                </a:solidFill>
                <a:cs typeface="+mn-cs"/>
              </a:rPr>
              <a:t> Se obtienen videos de muy buena calidad. Su capacidad de grabación depende de la memoria que tenga en su cámara y la resolución elegida.  Puede editarlos posteriormente en su PC. </a:t>
            </a:r>
          </a:p>
          <a:p>
            <a:pPr algn="just">
              <a:defRPr/>
            </a:pPr>
            <a:endParaRPr lang="es-CO" sz="2400" dirty="0">
              <a:solidFill>
                <a:schemeClr val="bg2">
                  <a:lumMod val="75000"/>
                </a:schemeClr>
              </a:solidFill>
              <a:cs typeface="+mn-cs"/>
            </a:endParaRPr>
          </a:p>
          <a:p>
            <a:pPr algn="just">
              <a:defRPr/>
            </a:pPr>
            <a:r>
              <a:rPr lang="es-CO" sz="1500" dirty="0">
                <a:solidFill>
                  <a:schemeClr val="bg2">
                    <a:lumMod val="75000"/>
                  </a:schemeClr>
                </a:solidFill>
                <a:cs typeface="+mn-cs"/>
              </a:rPr>
              <a:t>(1GB – 40 min aproximadamente en baja resolución – 320 x 240 pixeles)</a:t>
            </a:r>
            <a:endParaRPr lang="es-ES" sz="1500" b="1" dirty="0">
              <a:solidFill>
                <a:schemeClr val="bg2">
                  <a:lumMod val="75000"/>
                </a:schemeClr>
              </a:solidFill>
              <a:effectLst>
                <a:outerShdw blurRad="38100" dist="38100" dir="2700000" algn="tl">
                  <a:srgbClr val="C0C0C0"/>
                </a:outerShdw>
              </a:effectLst>
            </a:endParaRPr>
          </a:p>
          <a:p>
            <a:pPr algn="just">
              <a:lnSpc>
                <a:spcPct val="80000"/>
              </a:lnSpc>
              <a:spcBef>
                <a:spcPct val="20000"/>
              </a:spcBef>
              <a:defRPr/>
            </a:pPr>
            <a:endParaRPr lang="es-CO" sz="2400" dirty="0">
              <a:solidFill>
                <a:schemeClr val="bg2">
                  <a:lumMod val="75000"/>
                </a:schemeClr>
              </a:solidFill>
              <a:cs typeface="+mn-cs"/>
            </a:endParaRPr>
          </a:p>
        </p:txBody>
      </p:sp>
      <p:pic>
        <p:nvPicPr>
          <p:cNvPr id="15363" name="11 Imagen" descr="canon-powershot-A630.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4500563" y="4149725"/>
            <a:ext cx="3932237" cy="2636838"/>
          </a:xfrm>
          <a:prstGeom prst="rect">
            <a:avLst/>
          </a:prstGeom>
          <a:noFill/>
          <a:ln w="9525">
            <a:noFill/>
            <a:miter lim="800000"/>
            <a:headEnd/>
            <a:tailEnd/>
          </a:ln>
        </p:spPr>
      </p:pic>
      <p:sp>
        <p:nvSpPr>
          <p:cNvPr id="5" name="4 Título"/>
          <p:cNvSpPr>
            <a:spLocks noGrp="1"/>
          </p:cNvSpPr>
          <p:nvPr>
            <p:ph type="ctrTitle"/>
          </p:nvPr>
        </p:nvSpPr>
        <p:spPr>
          <a:xfrm>
            <a:off x="250825" y="404813"/>
            <a:ext cx="8497888" cy="647700"/>
          </a:xfrm>
        </p:spPr>
        <p:txBody>
          <a:bodyPr/>
          <a:lstStyle/>
          <a:p>
            <a:pPr>
              <a:defRPr/>
            </a:pPr>
            <a:r>
              <a:rPr smtClean="0"/>
              <a:t>Obtención del recurso</a:t>
            </a:r>
            <a:br>
              <a:rPr smtClean="0"/>
            </a:br>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900113" y="1773238"/>
            <a:ext cx="7343775" cy="1871662"/>
          </a:xfrm>
          <a:prstGeom prst="rect">
            <a:avLst/>
          </a:prstGeom>
        </p:spPr>
        <p:txBody>
          <a:bodyPr/>
          <a:lstStyle/>
          <a:p>
            <a:pPr algn="just">
              <a:defRPr/>
            </a:pPr>
            <a:r>
              <a:rPr lang="es-CO" sz="2400" b="1" dirty="0">
                <a:solidFill>
                  <a:schemeClr val="bg2">
                    <a:lumMod val="75000"/>
                  </a:schemeClr>
                </a:solidFill>
                <a:cs typeface="+mn-cs"/>
              </a:rPr>
              <a:t>Digitalizándolos desde una cinta de casete análoga:</a:t>
            </a:r>
            <a:r>
              <a:rPr lang="es-CO" sz="2400" dirty="0">
                <a:solidFill>
                  <a:schemeClr val="bg2">
                    <a:lumMod val="75000"/>
                  </a:schemeClr>
                </a:solidFill>
                <a:cs typeface="+mn-cs"/>
              </a:rPr>
              <a:t> Se necesita un computador con buen procesador de memoria (2 GB RAM) y muy buen espacio en disco duro, además de una tarjeta de video especial para capturar video en el PC.</a:t>
            </a:r>
          </a:p>
        </p:txBody>
      </p:sp>
      <p:pic>
        <p:nvPicPr>
          <p:cNvPr id="16387" name="12 Imagen" descr="861933_13225233.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3986213" y="3644900"/>
            <a:ext cx="5157787" cy="3440113"/>
          </a:xfrm>
          <a:prstGeom prst="rect">
            <a:avLst/>
          </a:prstGeom>
          <a:noFill/>
          <a:ln w="9525">
            <a:noFill/>
            <a:miter lim="800000"/>
            <a:headEnd/>
            <a:tailEnd/>
          </a:ln>
        </p:spPr>
      </p:pic>
      <p:sp>
        <p:nvSpPr>
          <p:cNvPr id="6" name="5 Título"/>
          <p:cNvSpPr>
            <a:spLocks noGrp="1"/>
          </p:cNvSpPr>
          <p:nvPr>
            <p:ph type="ctrTitle"/>
          </p:nvPr>
        </p:nvSpPr>
        <p:spPr>
          <a:xfrm>
            <a:off x="250825" y="404813"/>
            <a:ext cx="8497888" cy="647700"/>
          </a:xfrm>
        </p:spPr>
        <p:txBody>
          <a:bodyPr/>
          <a:lstStyle/>
          <a:p>
            <a:pPr>
              <a:defRPr/>
            </a:pPr>
            <a:r>
              <a:rPr smtClean="0"/>
              <a:t>Obtención del recurso</a:t>
            </a:r>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250825" y="1520825"/>
            <a:ext cx="5905500" cy="3313113"/>
          </a:xfrm>
          <a:prstGeom prst="rect">
            <a:avLst/>
          </a:prstGeom>
        </p:spPr>
        <p:txBody>
          <a:bodyPr/>
          <a:lstStyle/>
          <a:p>
            <a:pPr algn="just">
              <a:defRPr/>
            </a:pPr>
            <a:r>
              <a:rPr lang="es-CO" sz="2400" b="1" dirty="0">
                <a:solidFill>
                  <a:schemeClr val="bg2">
                    <a:lumMod val="75000"/>
                  </a:schemeClr>
                </a:solidFill>
                <a:cs typeface="+mn-cs"/>
              </a:rPr>
              <a:t>Descarga de videos: </a:t>
            </a:r>
            <a:r>
              <a:rPr lang="es-CO" sz="2400" dirty="0">
                <a:solidFill>
                  <a:schemeClr val="bg2">
                    <a:lumMod val="75000"/>
                  </a:schemeClr>
                </a:solidFill>
                <a:cs typeface="+mn-cs"/>
              </a:rPr>
              <a:t>Existen varios métodos para descargar videos de internet.  </a:t>
            </a:r>
          </a:p>
          <a:p>
            <a:pPr algn="just">
              <a:defRPr/>
            </a:pPr>
            <a:endParaRPr lang="es-CO" sz="2400" dirty="0">
              <a:solidFill>
                <a:schemeClr val="bg2">
                  <a:lumMod val="75000"/>
                </a:schemeClr>
              </a:solidFill>
              <a:cs typeface="+mn-cs"/>
            </a:endParaRPr>
          </a:p>
          <a:p>
            <a:pPr>
              <a:defRPr/>
            </a:pPr>
            <a:r>
              <a:rPr lang="es-CO" sz="2400" dirty="0">
                <a:solidFill>
                  <a:schemeClr val="bg2">
                    <a:lumMod val="75000"/>
                  </a:schemeClr>
                </a:solidFill>
                <a:cs typeface="+mn-cs"/>
              </a:rPr>
              <a:t>• Desde YOUTUBE: </a:t>
            </a:r>
            <a:r>
              <a:rPr lang="es-CO" sz="2400" dirty="0">
                <a:solidFill>
                  <a:srgbClr val="B3C768"/>
                </a:solidFill>
                <a:cs typeface="+mn-cs"/>
                <a:hlinkClick r:id="rId3"/>
              </a:rPr>
              <a:t>http://keep-tube.com</a:t>
            </a:r>
            <a:r>
              <a:rPr lang="es-CO" sz="2400" dirty="0">
                <a:solidFill>
                  <a:srgbClr val="B3C768"/>
                </a:solidFill>
                <a:cs typeface="+mn-cs"/>
              </a:rPr>
              <a:t> </a:t>
            </a:r>
          </a:p>
          <a:p>
            <a:pPr>
              <a:defRPr/>
            </a:pPr>
            <a:endParaRPr lang="es-CO" sz="2400" b="1" dirty="0">
              <a:solidFill>
                <a:schemeClr val="bg2">
                  <a:lumMod val="75000"/>
                </a:schemeClr>
              </a:solidFill>
              <a:cs typeface="+mn-cs"/>
            </a:endParaRPr>
          </a:p>
          <a:p>
            <a:pPr>
              <a:defRPr/>
            </a:pPr>
            <a:r>
              <a:rPr lang="es-CO" sz="2400" dirty="0">
                <a:solidFill>
                  <a:schemeClr val="bg2">
                    <a:lumMod val="75000"/>
                  </a:schemeClr>
                </a:solidFill>
                <a:cs typeface="+mn-cs"/>
              </a:rPr>
              <a:t>• Desde otros sitios, utilizando complementos de </a:t>
            </a:r>
            <a:r>
              <a:rPr lang="es-CO" sz="2400" dirty="0" err="1">
                <a:solidFill>
                  <a:schemeClr val="bg2">
                    <a:lumMod val="75000"/>
                  </a:schemeClr>
                </a:solidFill>
                <a:cs typeface="+mn-cs"/>
              </a:rPr>
              <a:t>Firefox</a:t>
            </a:r>
            <a:r>
              <a:rPr lang="es-CO" sz="2400" dirty="0">
                <a:solidFill>
                  <a:schemeClr val="bg2">
                    <a:lumMod val="75000"/>
                  </a:schemeClr>
                </a:solidFill>
                <a:cs typeface="+mn-cs"/>
              </a:rPr>
              <a:t>: </a:t>
            </a:r>
            <a:r>
              <a:rPr lang="es-CO" sz="2000" dirty="0">
                <a:solidFill>
                  <a:schemeClr val="bg2">
                    <a:lumMod val="75000"/>
                  </a:schemeClr>
                </a:solidFill>
                <a:cs typeface="+mn-cs"/>
                <a:hlinkClick r:id="rId4"/>
              </a:rPr>
              <a:t>Net Video Hunter</a:t>
            </a:r>
            <a:endParaRPr lang="es-CO" sz="2000" dirty="0">
              <a:solidFill>
                <a:schemeClr val="bg2">
                  <a:lumMod val="75000"/>
                </a:schemeClr>
              </a:solidFill>
              <a:cs typeface="+mn-cs"/>
            </a:endParaRPr>
          </a:p>
          <a:p>
            <a:pPr algn="just">
              <a:defRPr/>
            </a:pPr>
            <a:endParaRPr lang="es-CO" sz="2400" dirty="0">
              <a:solidFill>
                <a:schemeClr val="bg2">
                  <a:lumMod val="75000"/>
                </a:schemeClr>
              </a:solidFill>
              <a:cs typeface="+mn-cs"/>
            </a:endParaRPr>
          </a:p>
          <a:p>
            <a:pPr marL="571500" indent="-571500" algn="ctr">
              <a:lnSpc>
                <a:spcPct val="80000"/>
              </a:lnSpc>
              <a:spcBef>
                <a:spcPct val="20000"/>
              </a:spcBef>
              <a:defRPr/>
            </a:pPr>
            <a:endParaRPr lang="es-ES" sz="2800" b="1" dirty="0">
              <a:solidFill>
                <a:schemeClr val="bg2">
                  <a:lumMod val="75000"/>
                </a:schemeClr>
              </a:solidFill>
              <a:effectLst>
                <a:outerShdw blurRad="38100" dist="38100" dir="2700000" algn="tl">
                  <a:srgbClr val="C0C0C0"/>
                </a:outerShdw>
              </a:effectLst>
            </a:endParaRPr>
          </a:p>
          <a:p>
            <a:pPr algn="just">
              <a:lnSpc>
                <a:spcPct val="80000"/>
              </a:lnSpc>
              <a:spcBef>
                <a:spcPct val="20000"/>
              </a:spcBef>
              <a:defRPr/>
            </a:pPr>
            <a:endParaRPr lang="es-CO" sz="2400" dirty="0">
              <a:solidFill>
                <a:schemeClr val="bg2">
                  <a:lumMod val="75000"/>
                </a:schemeClr>
              </a:solidFill>
              <a:cs typeface="+mn-cs"/>
            </a:endParaRPr>
          </a:p>
        </p:txBody>
      </p:sp>
      <p:pic>
        <p:nvPicPr>
          <p:cNvPr id="17411" name="12 Imagen" descr="900567_22766503rojo.jpg"/>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5940425" y="1665288"/>
            <a:ext cx="3117850" cy="3024187"/>
          </a:xfrm>
          <a:prstGeom prst="rect">
            <a:avLst/>
          </a:prstGeom>
          <a:noFill/>
          <a:ln w="9525">
            <a:noFill/>
            <a:miter lim="800000"/>
            <a:headEnd/>
            <a:tailEnd/>
          </a:ln>
        </p:spPr>
      </p:pic>
      <p:sp>
        <p:nvSpPr>
          <p:cNvPr id="5" name="4 Título"/>
          <p:cNvSpPr>
            <a:spLocks noGrp="1"/>
          </p:cNvSpPr>
          <p:nvPr>
            <p:ph type="ctrTitle"/>
          </p:nvPr>
        </p:nvSpPr>
        <p:spPr>
          <a:xfrm>
            <a:off x="250825" y="404813"/>
            <a:ext cx="8497888" cy="647700"/>
          </a:xfrm>
        </p:spPr>
        <p:txBody>
          <a:bodyPr/>
          <a:lstStyle/>
          <a:p>
            <a:pPr>
              <a:defRPr/>
            </a:pPr>
            <a:r>
              <a:rPr smtClean="0"/>
              <a:t>Obtención del </a:t>
            </a:r>
            <a:r>
              <a:rPr err="1" smtClean="0"/>
              <a:t>recurso</a:t>
            </a:r>
            <a:endParaRPr/>
          </a:p>
        </p:txBody>
      </p:sp>
      <p:sp>
        <p:nvSpPr>
          <p:cNvPr id="9" name="8 Rectángulo"/>
          <p:cNvSpPr/>
          <p:nvPr/>
        </p:nvSpPr>
        <p:spPr>
          <a:xfrm>
            <a:off x="251520" y="5368921"/>
            <a:ext cx="5544616" cy="830997"/>
          </a:xfrm>
          <a:prstGeom prst="rect">
            <a:avLst/>
          </a:prstGeom>
          <a:solidFill>
            <a:srgbClr val="882E47"/>
          </a:solidFill>
        </p:spPr>
        <p:style>
          <a:lnRef idx="0">
            <a:schemeClr val="accent1"/>
          </a:lnRef>
          <a:fillRef idx="3">
            <a:schemeClr val="accent1"/>
          </a:fillRef>
          <a:effectRef idx="3">
            <a:schemeClr val="accent1"/>
          </a:effectRef>
          <a:fontRef idx="minor">
            <a:schemeClr val="lt1"/>
          </a:fontRef>
        </p:style>
        <p:txBody>
          <a:bodyPr>
            <a:spAutoFit/>
          </a:bodyPr>
          <a:lstStyle/>
          <a:p>
            <a:pPr algn="just">
              <a:defRPr/>
            </a:pPr>
            <a:r>
              <a:rPr lang="es-CO" sz="1600" b="1" dirty="0"/>
              <a:t>Al descargar videos de internet, tenga en cuenta la licencia de uso bajo la que está dispuesto el material y evitar así incurrir en infracciones al derecho de autor.</a:t>
            </a:r>
          </a:p>
        </p:txBody>
      </p:sp>
      <p:grpSp>
        <p:nvGrpSpPr>
          <p:cNvPr id="17416" name="23 Grupo"/>
          <p:cNvGrpSpPr>
            <a:grpSpLocks/>
          </p:cNvGrpSpPr>
          <p:nvPr/>
        </p:nvGrpSpPr>
        <p:grpSpPr bwMode="auto">
          <a:xfrm>
            <a:off x="6156325" y="5762625"/>
            <a:ext cx="2592388" cy="546100"/>
            <a:chOff x="323528" y="2492896"/>
            <a:chExt cx="4142448" cy="936104"/>
          </a:xfrm>
        </p:grpSpPr>
        <p:pic>
          <p:nvPicPr>
            <p:cNvPr id="17420" name="14 Imagen" descr="botones.png"/>
            <p:cNvPicPr>
              <a:picLocks noChangeAspect="1"/>
            </p:cNvPicPr>
            <p:nvPr/>
          </p:nvPicPr>
          <p:blipFill>
            <a:blip r:embed="rId6" cstate="print"/>
            <a:srcRect/>
            <a:stretch>
              <a:fillRect/>
            </a:stretch>
          </p:blipFill>
          <p:spPr bwMode="auto">
            <a:xfrm>
              <a:off x="323528" y="2492896"/>
              <a:ext cx="4142448" cy="936104"/>
            </a:xfrm>
            <a:prstGeom prst="rect">
              <a:avLst/>
            </a:prstGeom>
            <a:noFill/>
            <a:ln w="9525">
              <a:noFill/>
              <a:miter lim="800000"/>
              <a:headEnd/>
              <a:tailEnd/>
            </a:ln>
          </p:spPr>
        </p:pic>
        <p:sp>
          <p:nvSpPr>
            <p:cNvPr id="15" name="AutoShape 13">
              <a:hlinkClick r:id="rId7" action="ppaction://hlinkfile"/>
            </p:cNvPr>
            <p:cNvSpPr>
              <a:spLocks noChangeArrowheads="1"/>
            </p:cNvSpPr>
            <p:nvPr/>
          </p:nvSpPr>
          <p:spPr bwMode="auto">
            <a:xfrm>
              <a:off x="394556" y="2637122"/>
              <a:ext cx="4033369" cy="647653"/>
            </a:xfrm>
            <a:prstGeom prst="roundRect">
              <a:avLst>
                <a:gd name="adj" fmla="val 16667"/>
              </a:avLst>
            </a:prstGeom>
            <a:noFill/>
            <a:ln w="9525">
              <a:noFill/>
              <a:round/>
              <a:headEnd/>
              <a:tailEnd/>
            </a:ln>
          </p:spPr>
          <p:txBody>
            <a:bodyPr wrap="none" anchor="ctr"/>
            <a:lstStyle/>
            <a:p>
              <a:pPr algn="ctr">
                <a:defRPr/>
              </a:pPr>
              <a:r>
                <a:rPr lang="es-CO" sz="1500" b="1" dirty="0">
                  <a:solidFill>
                    <a:schemeClr val="bg2">
                      <a:lumMod val="75000"/>
                    </a:schemeClr>
                  </a:solidFill>
                  <a:cs typeface="+mn-cs"/>
                </a:rPr>
                <a:t>Tutorial Net Video Hunter</a:t>
              </a:r>
              <a:endParaRPr lang="es-ES" sz="1500" b="1" dirty="0">
                <a:solidFill>
                  <a:schemeClr val="bg2">
                    <a:lumMod val="75000"/>
                  </a:schemeClr>
                </a:solidFill>
                <a:cs typeface="+mn-cs"/>
              </a:endParaRPr>
            </a:p>
          </p:txBody>
        </p:sp>
      </p:grpSp>
      <p:grpSp>
        <p:nvGrpSpPr>
          <p:cNvPr id="17417" name="23 Grupo"/>
          <p:cNvGrpSpPr>
            <a:grpSpLocks/>
          </p:cNvGrpSpPr>
          <p:nvPr/>
        </p:nvGrpSpPr>
        <p:grpSpPr bwMode="auto">
          <a:xfrm>
            <a:off x="6156325" y="5259388"/>
            <a:ext cx="2592388" cy="546100"/>
            <a:chOff x="323528" y="2492896"/>
            <a:chExt cx="4142448" cy="936104"/>
          </a:xfrm>
        </p:grpSpPr>
        <p:pic>
          <p:nvPicPr>
            <p:cNvPr id="17418" name="14 Imagen" descr="botones.png"/>
            <p:cNvPicPr>
              <a:picLocks noChangeAspect="1"/>
            </p:cNvPicPr>
            <p:nvPr/>
          </p:nvPicPr>
          <p:blipFill>
            <a:blip r:embed="rId6" cstate="print"/>
            <a:srcRect/>
            <a:stretch>
              <a:fillRect/>
            </a:stretch>
          </p:blipFill>
          <p:spPr bwMode="auto">
            <a:xfrm>
              <a:off x="323528" y="2492896"/>
              <a:ext cx="4142448" cy="936104"/>
            </a:xfrm>
            <a:prstGeom prst="rect">
              <a:avLst/>
            </a:prstGeom>
            <a:noFill/>
            <a:ln w="9525">
              <a:noFill/>
              <a:miter lim="800000"/>
              <a:headEnd/>
              <a:tailEnd/>
            </a:ln>
          </p:spPr>
        </p:pic>
        <p:sp>
          <p:nvSpPr>
            <p:cNvPr id="18" name="AutoShape 13">
              <a:hlinkClick r:id="rId8" action="ppaction://hlinkfile"/>
            </p:cNvPr>
            <p:cNvSpPr>
              <a:spLocks noChangeArrowheads="1"/>
            </p:cNvSpPr>
            <p:nvPr/>
          </p:nvSpPr>
          <p:spPr bwMode="auto">
            <a:xfrm>
              <a:off x="394556" y="2637120"/>
              <a:ext cx="4033369" cy="647653"/>
            </a:xfrm>
            <a:prstGeom prst="roundRect">
              <a:avLst>
                <a:gd name="adj" fmla="val 16667"/>
              </a:avLst>
            </a:prstGeom>
            <a:noFill/>
            <a:ln w="9525">
              <a:noFill/>
              <a:round/>
              <a:headEnd/>
              <a:tailEnd/>
            </a:ln>
          </p:spPr>
          <p:txBody>
            <a:bodyPr wrap="none" anchor="ctr"/>
            <a:lstStyle/>
            <a:p>
              <a:pPr algn="ctr">
                <a:defRPr/>
              </a:pPr>
              <a:r>
                <a:rPr lang="es-CO" sz="1500" b="1" dirty="0">
                  <a:solidFill>
                    <a:schemeClr val="bg2">
                      <a:lumMod val="75000"/>
                    </a:schemeClr>
                  </a:solidFill>
                  <a:cs typeface="+mn-cs"/>
                </a:rPr>
                <a:t>Tutorial </a:t>
              </a:r>
              <a:r>
                <a:rPr lang="es-CO" sz="1500" b="1" dirty="0" err="1">
                  <a:solidFill>
                    <a:schemeClr val="bg2">
                      <a:lumMod val="75000"/>
                    </a:schemeClr>
                  </a:solidFill>
                  <a:cs typeface="+mn-cs"/>
                </a:rPr>
                <a:t>Keep-Tube</a:t>
              </a:r>
              <a:endParaRPr lang="es-ES" sz="1500" b="1" dirty="0">
                <a:solidFill>
                  <a:schemeClr val="bg2">
                    <a:lumMod val="75000"/>
                  </a:schemeClr>
                </a:solidFill>
                <a:cs typeface="+mn-cs"/>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4 CuadroTexto"/>
          <p:cNvSpPr txBox="1">
            <a:spLocks noChangeArrowheads="1"/>
          </p:cNvSpPr>
          <p:nvPr/>
        </p:nvSpPr>
        <p:spPr bwMode="auto">
          <a:xfrm>
            <a:off x="1835150" y="3860800"/>
            <a:ext cx="4402138" cy="646113"/>
          </a:xfrm>
          <a:prstGeom prst="rect">
            <a:avLst/>
          </a:prstGeom>
          <a:noFill/>
          <a:ln w="9525">
            <a:noFill/>
            <a:miter lim="800000"/>
            <a:headEnd/>
            <a:tailEnd/>
          </a:ln>
        </p:spPr>
        <p:txBody>
          <a:bodyPr wrap="none">
            <a:spAutoFit/>
          </a:bodyPr>
          <a:lstStyle/>
          <a:p>
            <a:pPr>
              <a:defRPr/>
            </a:pPr>
            <a:r>
              <a:rPr lang="es-CO" sz="3600" dirty="0">
                <a:solidFill>
                  <a:schemeClr val="bg1">
                    <a:lumMod val="50000"/>
                  </a:schemeClr>
                </a:solidFill>
                <a:latin typeface="Impact" pitchFamily="34" charset="0"/>
              </a:rPr>
              <a:t>Edición y optimización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539750" y="2852738"/>
            <a:ext cx="8001000" cy="2663825"/>
          </a:xfrm>
          <a:prstGeom prst="rect">
            <a:avLst/>
          </a:prstGeom>
        </p:spPr>
        <p:txBody>
          <a:bodyPr/>
          <a:lstStyle/>
          <a:p>
            <a:pPr algn="just">
              <a:defRPr/>
            </a:pPr>
            <a:r>
              <a:rPr lang="es-CO" sz="2400" dirty="0">
                <a:solidFill>
                  <a:schemeClr val="bg2">
                    <a:lumMod val="75000"/>
                  </a:schemeClr>
                </a:solidFill>
                <a:cs typeface="+mn-cs"/>
              </a:rPr>
              <a:t>Windows </a:t>
            </a:r>
            <a:r>
              <a:rPr lang="es-CO" sz="2400" dirty="0" err="1">
                <a:solidFill>
                  <a:schemeClr val="bg2">
                    <a:lumMod val="75000"/>
                  </a:schemeClr>
                </a:solidFill>
                <a:cs typeface="+mn-cs"/>
              </a:rPr>
              <a:t>Movie</a:t>
            </a:r>
            <a:r>
              <a:rPr lang="es-CO" sz="2400" dirty="0">
                <a:solidFill>
                  <a:schemeClr val="bg2">
                    <a:lumMod val="75000"/>
                  </a:schemeClr>
                </a:solidFill>
                <a:cs typeface="+mn-cs"/>
              </a:rPr>
              <a:t> </a:t>
            </a:r>
            <a:r>
              <a:rPr lang="es-CO" sz="2400" dirty="0" err="1">
                <a:solidFill>
                  <a:schemeClr val="bg2">
                    <a:lumMod val="75000"/>
                  </a:schemeClr>
                </a:solidFill>
                <a:cs typeface="+mn-cs"/>
              </a:rPr>
              <a:t>Maker</a:t>
            </a:r>
            <a:r>
              <a:rPr lang="es-CO" sz="2400" dirty="0">
                <a:solidFill>
                  <a:schemeClr val="bg2">
                    <a:lumMod val="75000"/>
                  </a:schemeClr>
                </a:solidFill>
                <a:cs typeface="+mn-cs"/>
              </a:rPr>
              <a:t> es un programa ideal p</a:t>
            </a:r>
            <a:r>
              <a:rPr lang="es-CO" sz="2400" dirty="0">
                <a:solidFill>
                  <a:schemeClr val="bg2">
                    <a:lumMod val="75000"/>
                  </a:schemeClr>
                </a:solidFill>
              </a:rPr>
              <a:t>ara la edición y captura de video</a:t>
            </a:r>
            <a:r>
              <a:rPr lang="es-CO" sz="2400" b="1" dirty="0">
                <a:solidFill>
                  <a:schemeClr val="bg2">
                    <a:lumMod val="75000"/>
                  </a:schemeClr>
                </a:solidFill>
              </a:rPr>
              <a:t>.</a:t>
            </a:r>
            <a:r>
              <a:rPr lang="es-CO" sz="2400" dirty="0">
                <a:solidFill>
                  <a:schemeClr val="bg2">
                    <a:lumMod val="75000"/>
                  </a:schemeClr>
                </a:solidFill>
              </a:rPr>
              <a:t> Es </a:t>
            </a:r>
            <a:r>
              <a:rPr lang="es-CO" sz="2400" dirty="0">
                <a:solidFill>
                  <a:schemeClr val="bg2">
                    <a:lumMod val="75000"/>
                  </a:schemeClr>
                </a:solidFill>
                <a:cs typeface="+mn-cs"/>
              </a:rPr>
              <a:t>muy sencillo y permite crear </a:t>
            </a:r>
            <a:r>
              <a:rPr lang="es-CO" sz="2400" dirty="0" err="1">
                <a:solidFill>
                  <a:schemeClr val="bg2">
                    <a:lumMod val="75000"/>
                  </a:schemeClr>
                </a:solidFill>
                <a:cs typeface="+mn-cs"/>
              </a:rPr>
              <a:t>sonovisos</a:t>
            </a:r>
            <a:r>
              <a:rPr lang="es-CO" sz="2400" dirty="0">
                <a:solidFill>
                  <a:schemeClr val="bg2">
                    <a:lumMod val="75000"/>
                  </a:schemeClr>
                </a:solidFill>
                <a:cs typeface="+mn-cs"/>
              </a:rPr>
              <a:t> y videos  a partir de fotografías o videos existentes. </a:t>
            </a:r>
          </a:p>
          <a:p>
            <a:pPr algn="just">
              <a:defRPr/>
            </a:pPr>
            <a:endParaRPr lang="es-CO" sz="2400" dirty="0">
              <a:solidFill>
                <a:schemeClr val="bg2">
                  <a:lumMod val="75000"/>
                </a:schemeClr>
              </a:solidFill>
              <a:cs typeface="+mn-cs"/>
            </a:endParaRPr>
          </a:p>
          <a:p>
            <a:pPr algn="just">
              <a:defRPr/>
            </a:pPr>
            <a:r>
              <a:rPr lang="es-CO" sz="2400" dirty="0">
                <a:solidFill>
                  <a:schemeClr val="bg2">
                    <a:lumMod val="75000"/>
                  </a:schemeClr>
                </a:solidFill>
                <a:cs typeface="+mn-cs"/>
              </a:rPr>
              <a:t>Ideal para comenzar a trabajar el mundo del video y crear </a:t>
            </a:r>
            <a:r>
              <a:rPr lang="es-CO" sz="2400" dirty="0" err="1">
                <a:solidFill>
                  <a:schemeClr val="bg2">
                    <a:lumMod val="75000"/>
                  </a:schemeClr>
                </a:solidFill>
                <a:cs typeface="+mn-cs"/>
              </a:rPr>
              <a:t>videocasts</a:t>
            </a:r>
            <a:r>
              <a:rPr lang="es-CO" sz="2400" dirty="0">
                <a:solidFill>
                  <a:schemeClr val="bg2">
                    <a:lumMod val="75000"/>
                  </a:schemeClr>
                </a:solidFill>
                <a:cs typeface="+mn-cs"/>
              </a:rPr>
              <a:t> básicos. </a:t>
            </a:r>
          </a:p>
        </p:txBody>
      </p:sp>
      <p:pic>
        <p:nvPicPr>
          <p:cNvPr id="19459"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608388" y="1412875"/>
            <a:ext cx="1927225" cy="1103313"/>
          </a:xfrm>
          <a:prstGeom prst="rect">
            <a:avLst/>
          </a:prstGeom>
          <a:noFill/>
          <a:ln w="9525">
            <a:noFill/>
            <a:miter lim="800000"/>
            <a:headEnd/>
            <a:tailEnd/>
          </a:ln>
        </p:spPr>
      </p:pic>
      <p:sp>
        <p:nvSpPr>
          <p:cNvPr id="6" name="5 Título"/>
          <p:cNvSpPr>
            <a:spLocks noGrp="1"/>
          </p:cNvSpPr>
          <p:nvPr>
            <p:ph type="ctrTitle"/>
          </p:nvPr>
        </p:nvSpPr>
        <p:spPr>
          <a:xfrm>
            <a:off x="250825" y="404813"/>
            <a:ext cx="8497888" cy="647700"/>
          </a:xfrm>
        </p:spPr>
        <p:txBody>
          <a:bodyPr/>
          <a:lstStyle/>
          <a:p>
            <a:pPr>
              <a:defRPr/>
            </a:pPr>
            <a:r>
              <a:rPr smtClean="0"/>
              <a:t>Edición y Optimización</a:t>
            </a:r>
            <a:br>
              <a:rPr smtClean="0"/>
            </a:br>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792163" y="2276475"/>
            <a:ext cx="7559675" cy="2376488"/>
          </a:xfrm>
          <a:prstGeom prst="rect">
            <a:avLst/>
          </a:prstGeom>
        </p:spPr>
        <p:txBody>
          <a:bodyPr/>
          <a:lstStyle/>
          <a:p>
            <a:pPr algn="just">
              <a:defRPr/>
            </a:pPr>
            <a:endParaRPr lang="es-CO" sz="800" dirty="0">
              <a:solidFill>
                <a:schemeClr val="bg2">
                  <a:lumMod val="75000"/>
                </a:schemeClr>
              </a:solidFill>
              <a:cs typeface="+mn-cs"/>
            </a:endParaRPr>
          </a:p>
          <a:p>
            <a:pPr algn="just">
              <a:defRPr/>
            </a:pPr>
            <a:r>
              <a:rPr lang="es-CO" sz="2400" dirty="0">
                <a:solidFill>
                  <a:schemeClr val="bg2">
                    <a:lumMod val="75000"/>
                  </a:schemeClr>
                </a:solidFill>
                <a:cs typeface="+mn-cs"/>
              </a:rPr>
              <a:t>Muchas veces la forma como exportamos el video no es compatible con el formato que requerimos para su publicación.  Para esto se sugiere el uso del software gratuito </a:t>
            </a:r>
            <a:r>
              <a:rPr lang="es-CO" sz="2400" dirty="0" err="1">
                <a:solidFill>
                  <a:schemeClr val="bg2">
                    <a:lumMod val="75000"/>
                  </a:schemeClr>
                </a:solidFill>
                <a:cs typeface="+mn-cs"/>
              </a:rPr>
              <a:t>Any</a:t>
            </a:r>
            <a:r>
              <a:rPr lang="es-CO" sz="2400" dirty="0">
                <a:solidFill>
                  <a:schemeClr val="bg2">
                    <a:lumMod val="75000"/>
                  </a:schemeClr>
                </a:solidFill>
                <a:cs typeface="+mn-cs"/>
              </a:rPr>
              <a:t> Video </a:t>
            </a:r>
            <a:r>
              <a:rPr lang="es-CO" sz="2400" dirty="0" err="1">
                <a:solidFill>
                  <a:schemeClr val="bg2">
                    <a:lumMod val="75000"/>
                  </a:schemeClr>
                </a:solidFill>
                <a:cs typeface="+mn-cs"/>
              </a:rPr>
              <a:t>Converter</a:t>
            </a:r>
            <a:r>
              <a:rPr lang="es-CO" sz="2400">
                <a:solidFill>
                  <a:schemeClr val="bg2">
                    <a:lumMod val="75000"/>
                  </a:schemeClr>
                </a:solidFill>
                <a:cs typeface="+mn-cs"/>
              </a:rPr>
              <a:t>.</a:t>
            </a:r>
            <a:endParaRPr lang="es-CO" sz="2400" dirty="0">
              <a:solidFill>
                <a:schemeClr val="bg2">
                  <a:lumMod val="75000"/>
                </a:schemeClr>
              </a:solidFill>
              <a:cs typeface="+mn-cs"/>
            </a:endParaRPr>
          </a:p>
          <a:p>
            <a:pPr algn="just">
              <a:defRPr/>
            </a:pPr>
            <a:endParaRPr lang="es-CO" sz="2400" dirty="0">
              <a:solidFill>
                <a:schemeClr val="bg2">
                  <a:lumMod val="75000"/>
                </a:schemeClr>
              </a:solidFill>
              <a:cs typeface="+mn-cs"/>
            </a:endParaRPr>
          </a:p>
          <a:p>
            <a:pPr algn="ctr">
              <a:defRPr/>
            </a:pPr>
            <a:r>
              <a:rPr lang="es-CO" sz="2400" dirty="0">
                <a:solidFill>
                  <a:schemeClr val="bg2">
                    <a:lumMod val="75000"/>
                  </a:schemeClr>
                </a:solidFill>
                <a:cs typeface="+mn-cs"/>
                <a:hlinkClick r:id="rId3"/>
              </a:rPr>
              <a:t>http://www.any-video-converter.com</a:t>
            </a:r>
            <a:endParaRPr lang="es-CO" sz="2400" dirty="0">
              <a:solidFill>
                <a:schemeClr val="bg2">
                  <a:lumMod val="75000"/>
                </a:schemeClr>
              </a:solidFill>
              <a:cs typeface="+mn-cs"/>
            </a:endParaRPr>
          </a:p>
          <a:p>
            <a:pPr algn="just">
              <a:defRPr/>
            </a:pPr>
            <a:endParaRPr lang="es-CO" sz="1500" dirty="0">
              <a:solidFill>
                <a:schemeClr val="bg2">
                  <a:lumMod val="75000"/>
                </a:schemeClr>
              </a:solidFill>
              <a:cs typeface="+mn-cs"/>
            </a:endParaRPr>
          </a:p>
          <a:p>
            <a:pPr algn="just">
              <a:defRPr/>
            </a:pPr>
            <a:endParaRPr lang="en-US" sz="2400" b="1" dirty="0">
              <a:cs typeface="+mn-cs"/>
            </a:endParaRPr>
          </a:p>
          <a:p>
            <a:pPr algn="just">
              <a:defRPr/>
            </a:pPr>
            <a:endParaRPr lang="es-CO" sz="2400" dirty="0">
              <a:solidFill>
                <a:schemeClr val="bg2">
                  <a:lumMod val="75000"/>
                </a:schemeClr>
              </a:solidFill>
              <a:cs typeface="+mn-cs"/>
            </a:endParaRPr>
          </a:p>
          <a:p>
            <a:pPr marL="571500" indent="-571500" algn="ctr">
              <a:lnSpc>
                <a:spcPct val="80000"/>
              </a:lnSpc>
              <a:spcBef>
                <a:spcPct val="20000"/>
              </a:spcBef>
              <a:defRPr/>
            </a:pPr>
            <a:endParaRPr lang="es-ES" sz="2800" b="1" dirty="0">
              <a:solidFill>
                <a:schemeClr val="bg2">
                  <a:lumMod val="75000"/>
                </a:schemeClr>
              </a:solidFill>
              <a:effectLst>
                <a:outerShdw blurRad="38100" dist="38100" dir="2700000" algn="tl">
                  <a:srgbClr val="C0C0C0"/>
                </a:outerShdw>
              </a:effectLst>
            </a:endParaRPr>
          </a:p>
          <a:p>
            <a:pPr algn="just">
              <a:lnSpc>
                <a:spcPct val="80000"/>
              </a:lnSpc>
              <a:spcBef>
                <a:spcPct val="20000"/>
              </a:spcBef>
              <a:defRPr/>
            </a:pPr>
            <a:endParaRPr lang="es-CO" sz="2400" dirty="0">
              <a:solidFill>
                <a:schemeClr val="bg2">
                  <a:lumMod val="75000"/>
                </a:schemeClr>
              </a:solidFill>
              <a:cs typeface="+mn-cs"/>
            </a:endParaRPr>
          </a:p>
        </p:txBody>
      </p:sp>
      <p:sp>
        <p:nvSpPr>
          <p:cNvPr id="4" name="3 Título"/>
          <p:cNvSpPr>
            <a:spLocks noGrp="1"/>
          </p:cNvSpPr>
          <p:nvPr>
            <p:ph type="ctrTitle"/>
          </p:nvPr>
        </p:nvSpPr>
        <p:spPr>
          <a:xfrm>
            <a:off x="250825" y="404813"/>
            <a:ext cx="8497888" cy="647700"/>
          </a:xfrm>
        </p:spPr>
        <p:txBody>
          <a:bodyPr/>
          <a:lstStyle/>
          <a:p>
            <a:pPr>
              <a:defRPr/>
            </a:pPr>
            <a:r>
              <a:rPr smtClean="0"/>
              <a:t>Edición y Optimización</a:t>
            </a:r>
            <a:br>
              <a:rPr smtClean="0"/>
            </a:br>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4 CuadroTexto"/>
          <p:cNvSpPr txBox="1">
            <a:spLocks noChangeArrowheads="1"/>
          </p:cNvSpPr>
          <p:nvPr/>
        </p:nvSpPr>
        <p:spPr bwMode="auto">
          <a:xfrm>
            <a:off x="1835150" y="3860800"/>
            <a:ext cx="6489700" cy="646113"/>
          </a:xfrm>
          <a:prstGeom prst="rect">
            <a:avLst/>
          </a:prstGeom>
          <a:noFill/>
          <a:ln w="9525">
            <a:noFill/>
            <a:miter lim="800000"/>
            <a:headEnd/>
            <a:tailEnd/>
          </a:ln>
        </p:spPr>
        <p:txBody>
          <a:bodyPr wrap="none">
            <a:spAutoFit/>
          </a:bodyPr>
          <a:lstStyle/>
          <a:p>
            <a:pPr>
              <a:defRPr/>
            </a:pPr>
            <a:r>
              <a:rPr lang="es-CO" sz="3600" dirty="0">
                <a:solidFill>
                  <a:schemeClr val="bg1">
                    <a:lumMod val="50000"/>
                  </a:schemeClr>
                </a:solidFill>
                <a:latin typeface="Impact" pitchFamily="34" charset="0"/>
              </a:rPr>
              <a:t>Inserción de video en PowerPoint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15 Imagen" descr="972400_19709431.jpg"/>
          <p:cNvPicPr>
            <a:picLocks noChangeAspect="1"/>
          </p:cNvPicPr>
          <p:nvPr/>
        </p:nvPicPr>
        <p:blipFill>
          <a:blip r:embed="rId3" cstate="print"/>
          <a:srcRect/>
          <a:stretch>
            <a:fillRect/>
          </a:stretch>
        </p:blipFill>
        <p:spPr bwMode="auto">
          <a:xfrm>
            <a:off x="4338638" y="2276475"/>
            <a:ext cx="4805362" cy="4581525"/>
          </a:xfrm>
          <a:prstGeom prst="rect">
            <a:avLst/>
          </a:prstGeom>
          <a:noFill/>
          <a:ln w="9525">
            <a:noFill/>
            <a:miter lim="800000"/>
            <a:headEnd/>
            <a:tailEnd/>
          </a:ln>
        </p:spPr>
      </p:pic>
      <p:grpSp>
        <p:nvGrpSpPr>
          <p:cNvPr id="4099" name="24 Grupo"/>
          <p:cNvGrpSpPr>
            <a:grpSpLocks/>
          </p:cNvGrpSpPr>
          <p:nvPr/>
        </p:nvGrpSpPr>
        <p:grpSpPr bwMode="auto">
          <a:xfrm>
            <a:off x="90488" y="692150"/>
            <a:ext cx="4143375" cy="935038"/>
            <a:chOff x="323528" y="1484784"/>
            <a:chExt cx="4142448" cy="936104"/>
          </a:xfrm>
        </p:grpSpPr>
        <p:pic>
          <p:nvPicPr>
            <p:cNvPr id="4109" name="8 Imagen" descr="botones.png"/>
            <p:cNvPicPr>
              <a:picLocks noChangeAspect="1"/>
            </p:cNvPicPr>
            <p:nvPr/>
          </p:nvPicPr>
          <p:blipFill>
            <a:blip r:embed="rId4" cstate="print"/>
            <a:srcRect/>
            <a:stretch>
              <a:fillRect/>
            </a:stretch>
          </p:blipFill>
          <p:spPr bwMode="auto">
            <a:xfrm>
              <a:off x="323528" y="1484784"/>
              <a:ext cx="4142448" cy="936104"/>
            </a:xfrm>
            <a:prstGeom prst="rect">
              <a:avLst/>
            </a:prstGeom>
            <a:noFill/>
            <a:ln w="9525">
              <a:noFill/>
              <a:miter lim="800000"/>
              <a:headEnd/>
              <a:tailEnd/>
            </a:ln>
          </p:spPr>
        </p:pic>
        <p:sp>
          <p:nvSpPr>
            <p:cNvPr id="3086" name="AutoShape 13">
              <a:hlinkClick r:id="rId5" action="ppaction://hlinksldjump"/>
            </p:cNvPr>
            <p:cNvSpPr>
              <a:spLocks noChangeArrowheads="1"/>
            </p:cNvSpPr>
            <p:nvPr/>
          </p:nvSpPr>
          <p:spPr bwMode="auto">
            <a:xfrm>
              <a:off x="394949" y="1629412"/>
              <a:ext cx="4032936" cy="646849"/>
            </a:xfrm>
            <a:prstGeom prst="roundRect">
              <a:avLst>
                <a:gd name="adj" fmla="val 16667"/>
              </a:avLst>
            </a:prstGeom>
            <a:noFill/>
            <a:ln w="9525">
              <a:noFill/>
              <a:round/>
              <a:headEnd/>
              <a:tailEnd/>
            </a:ln>
          </p:spPr>
          <p:txBody>
            <a:bodyPr wrap="none" anchor="ctr"/>
            <a:lstStyle/>
            <a:p>
              <a:pPr algn="ctr">
                <a:defRPr/>
              </a:pPr>
              <a:r>
                <a:rPr lang="es-CO" sz="2400" b="1" dirty="0">
                  <a:solidFill>
                    <a:schemeClr val="bg1">
                      <a:lumMod val="50000"/>
                    </a:schemeClr>
                  </a:solidFill>
                  <a:latin typeface="Impact" pitchFamily="34" charset="0"/>
                </a:rPr>
                <a:t>Tipos de archivo de video</a:t>
              </a:r>
              <a:endParaRPr lang="es-ES" sz="2400" b="1" dirty="0">
                <a:solidFill>
                  <a:schemeClr val="bg1">
                    <a:lumMod val="50000"/>
                  </a:schemeClr>
                </a:solidFill>
                <a:latin typeface="Impact" pitchFamily="34" charset="0"/>
              </a:endParaRPr>
            </a:p>
          </p:txBody>
        </p:sp>
      </p:grpSp>
      <p:grpSp>
        <p:nvGrpSpPr>
          <p:cNvPr id="4100" name="23 Grupo"/>
          <p:cNvGrpSpPr>
            <a:grpSpLocks/>
          </p:cNvGrpSpPr>
          <p:nvPr/>
        </p:nvGrpSpPr>
        <p:grpSpPr bwMode="auto">
          <a:xfrm>
            <a:off x="90488" y="2155825"/>
            <a:ext cx="4143375" cy="936625"/>
            <a:chOff x="323528" y="2492896"/>
            <a:chExt cx="4142448" cy="936104"/>
          </a:xfrm>
        </p:grpSpPr>
        <p:pic>
          <p:nvPicPr>
            <p:cNvPr id="4107" name="14 Imagen" descr="botones.png"/>
            <p:cNvPicPr>
              <a:picLocks noChangeAspect="1"/>
            </p:cNvPicPr>
            <p:nvPr/>
          </p:nvPicPr>
          <p:blipFill>
            <a:blip r:embed="rId4" cstate="print"/>
            <a:srcRect/>
            <a:stretch>
              <a:fillRect/>
            </a:stretch>
          </p:blipFill>
          <p:spPr bwMode="auto">
            <a:xfrm>
              <a:off x="323528" y="2492896"/>
              <a:ext cx="4142448" cy="936104"/>
            </a:xfrm>
            <a:prstGeom prst="rect">
              <a:avLst/>
            </a:prstGeom>
            <a:noFill/>
            <a:ln w="9525">
              <a:noFill/>
              <a:miter lim="800000"/>
              <a:headEnd/>
              <a:tailEnd/>
            </a:ln>
          </p:spPr>
        </p:pic>
        <p:sp>
          <p:nvSpPr>
            <p:cNvPr id="3084" name="AutoShape 13">
              <a:hlinkClick r:id="rId6" action="ppaction://hlinksldjump"/>
            </p:cNvPr>
            <p:cNvSpPr>
              <a:spLocks noChangeArrowheads="1"/>
            </p:cNvSpPr>
            <p:nvPr/>
          </p:nvSpPr>
          <p:spPr bwMode="auto">
            <a:xfrm>
              <a:off x="394949" y="2637279"/>
              <a:ext cx="4032936" cy="647340"/>
            </a:xfrm>
            <a:prstGeom prst="roundRect">
              <a:avLst>
                <a:gd name="adj" fmla="val 16667"/>
              </a:avLst>
            </a:prstGeom>
            <a:noFill/>
            <a:ln w="9525">
              <a:noFill/>
              <a:round/>
              <a:headEnd/>
              <a:tailEnd/>
            </a:ln>
          </p:spPr>
          <p:txBody>
            <a:bodyPr wrap="none" anchor="ctr"/>
            <a:lstStyle/>
            <a:p>
              <a:pPr algn="ctr">
                <a:defRPr/>
              </a:pPr>
              <a:r>
                <a:rPr lang="es-CO" sz="2400" b="1" dirty="0">
                  <a:solidFill>
                    <a:schemeClr val="bg1">
                      <a:lumMod val="50000"/>
                    </a:schemeClr>
                  </a:solidFill>
                  <a:latin typeface="Impact" pitchFamily="34" charset="0"/>
                </a:rPr>
                <a:t>Obtención del recurso</a:t>
              </a:r>
              <a:endParaRPr lang="es-ES" sz="2400" b="1" dirty="0">
                <a:solidFill>
                  <a:schemeClr val="bg1">
                    <a:lumMod val="50000"/>
                  </a:schemeClr>
                </a:solidFill>
                <a:latin typeface="Impact" pitchFamily="34" charset="0"/>
              </a:endParaRPr>
            </a:p>
          </p:txBody>
        </p:sp>
      </p:grpSp>
      <p:grpSp>
        <p:nvGrpSpPr>
          <p:cNvPr id="4101" name="22 Grupo"/>
          <p:cNvGrpSpPr>
            <a:grpSpLocks/>
          </p:cNvGrpSpPr>
          <p:nvPr/>
        </p:nvGrpSpPr>
        <p:grpSpPr bwMode="auto">
          <a:xfrm>
            <a:off x="90488" y="3621088"/>
            <a:ext cx="4143375" cy="935037"/>
            <a:chOff x="323528" y="3573016"/>
            <a:chExt cx="4142448" cy="936104"/>
          </a:xfrm>
        </p:grpSpPr>
        <p:pic>
          <p:nvPicPr>
            <p:cNvPr id="4105" name="16 Imagen" descr="botones.png"/>
            <p:cNvPicPr>
              <a:picLocks noChangeAspect="1"/>
            </p:cNvPicPr>
            <p:nvPr/>
          </p:nvPicPr>
          <p:blipFill>
            <a:blip r:embed="rId4" cstate="print"/>
            <a:srcRect/>
            <a:stretch>
              <a:fillRect/>
            </a:stretch>
          </p:blipFill>
          <p:spPr bwMode="auto">
            <a:xfrm>
              <a:off x="323528" y="3573016"/>
              <a:ext cx="4142448" cy="936104"/>
            </a:xfrm>
            <a:prstGeom prst="rect">
              <a:avLst/>
            </a:prstGeom>
            <a:noFill/>
            <a:ln w="9525">
              <a:noFill/>
              <a:miter lim="800000"/>
              <a:headEnd/>
              <a:tailEnd/>
            </a:ln>
          </p:spPr>
        </p:pic>
        <p:sp>
          <p:nvSpPr>
            <p:cNvPr id="3082" name="AutoShape 13">
              <a:hlinkClick r:id="rId7" action="ppaction://hlinksldjump"/>
            </p:cNvPr>
            <p:cNvSpPr>
              <a:spLocks noChangeArrowheads="1"/>
            </p:cNvSpPr>
            <p:nvPr/>
          </p:nvSpPr>
          <p:spPr bwMode="auto">
            <a:xfrm>
              <a:off x="394949" y="3717643"/>
              <a:ext cx="4032936" cy="646850"/>
            </a:xfrm>
            <a:prstGeom prst="roundRect">
              <a:avLst>
                <a:gd name="adj" fmla="val 16667"/>
              </a:avLst>
            </a:prstGeom>
            <a:noFill/>
            <a:ln w="9525">
              <a:noFill/>
              <a:round/>
              <a:headEnd/>
              <a:tailEnd/>
            </a:ln>
          </p:spPr>
          <p:txBody>
            <a:bodyPr wrap="none" anchor="ctr"/>
            <a:lstStyle/>
            <a:p>
              <a:pPr algn="ctr">
                <a:defRPr/>
              </a:pPr>
              <a:r>
                <a:rPr lang="es-CO" sz="2400" b="1" dirty="0">
                  <a:solidFill>
                    <a:schemeClr val="bg1">
                      <a:lumMod val="50000"/>
                    </a:schemeClr>
                  </a:solidFill>
                  <a:latin typeface="Impact" pitchFamily="34" charset="0"/>
                </a:rPr>
                <a:t>Edición y optimización</a:t>
              </a:r>
              <a:endParaRPr lang="es-ES" sz="2400" b="1" dirty="0">
                <a:solidFill>
                  <a:schemeClr val="bg1">
                    <a:lumMod val="50000"/>
                  </a:schemeClr>
                </a:solidFill>
                <a:latin typeface="Impact" pitchFamily="34" charset="0"/>
              </a:endParaRPr>
            </a:p>
          </p:txBody>
        </p:sp>
      </p:grpSp>
      <p:grpSp>
        <p:nvGrpSpPr>
          <p:cNvPr id="4102" name="20 Grupo"/>
          <p:cNvGrpSpPr>
            <a:grpSpLocks/>
          </p:cNvGrpSpPr>
          <p:nvPr/>
        </p:nvGrpSpPr>
        <p:grpSpPr bwMode="auto">
          <a:xfrm>
            <a:off x="90488" y="5084763"/>
            <a:ext cx="4143375" cy="936625"/>
            <a:chOff x="467544" y="4725143"/>
            <a:chExt cx="4142448" cy="936104"/>
          </a:xfrm>
        </p:grpSpPr>
        <p:pic>
          <p:nvPicPr>
            <p:cNvPr id="4103" name="18 Imagen" descr="botones.png"/>
            <p:cNvPicPr>
              <a:picLocks noChangeAspect="1"/>
            </p:cNvPicPr>
            <p:nvPr/>
          </p:nvPicPr>
          <p:blipFill>
            <a:blip r:embed="rId4" cstate="print"/>
            <a:srcRect/>
            <a:stretch>
              <a:fillRect/>
            </a:stretch>
          </p:blipFill>
          <p:spPr bwMode="auto">
            <a:xfrm>
              <a:off x="467544" y="4725143"/>
              <a:ext cx="4142448" cy="936104"/>
            </a:xfrm>
            <a:prstGeom prst="rect">
              <a:avLst/>
            </a:prstGeom>
            <a:noFill/>
            <a:ln w="9525">
              <a:noFill/>
              <a:miter lim="800000"/>
              <a:headEnd/>
              <a:tailEnd/>
            </a:ln>
          </p:spPr>
        </p:pic>
        <p:sp>
          <p:nvSpPr>
            <p:cNvPr id="3080" name="AutoShape 13">
              <a:hlinkClick r:id="rId8" action="ppaction://hlinksldjump"/>
            </p:cNvPr>
            <p:cNvSpPr>
              <a:spLocks noChangeArrowheads="1"/>
            </p:cNvSpPr>
            <p:nvPr/>
          </p:nvSpPr>
          <p:spPr bwMode="auto">
            <a:xfrm>
              <a:off x="538965" y="4869525"/>
              <a:ext cx="4032936" cy="647340"/>
            </a:xfrm>
            <a:prstGeom prst="roundRect">
              <a:avLst>
                <a:gd name="adj" fmla="val 16667"/>
              </a:avLst>
            </a:prstGeom>
            <a:noFill/>
            <a:ln w="9525">
              <a:noFill/>
              <a:round/>
              <a:headEnd/>
              <a:tailEnd/>
            </a:ln>
          </p:spPr>
          <p:txBody>
            <a:bodyPr wrap="none" anchor="ctr"/>
            <a:lstStyle/>
            <a:p>
              <a:pPr algn="ctr">
                <a:defRPr/>
              </a:pPr>
              <a:r>
                <a:rPr lang="es-CO" sz="2400" b="1">
                  <a:solidFill>
                    <a:schemeClr val="bg1">
                      <a:lumMod val="50000"/>
                    </a:schemeClr>
                  </a:solidFill>
                  <a:latin typeface="Impact" pitchFamily="34" charset="0"/>
                </a:rPr>
                <a:t>Inclusión de Video en PPT</a:t>
              </a:r>
              <a:endParaRPr lang="es-ES" sz="2400" b="1">
                <a:solidFill>
                  <a:schemeClr val="bg1">
                    <a:lumMod val="50000"/>
                  </a:schemeClr>
                </a:solidFill>
                <a:latin typeface="Impact" pitchFamily="34" charset="0"/>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6 Imagen" descr="reel.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4932363" y="1557338"/>
            <a:ext cx="4094162" cy="4111625"/>
          </a:xfrm>
          <a:prstGeom prst="rect">
            <a:avLst/>
          </a:prstGeom>
          <a:noFill/>
          <a:ln w="9525">
            <a:noFill/>
            <a:miter lim="800000"/>
            <a:headEnd/>
            <a:tailEnd/>
          </a:ln>
        </p:spPr>
      </p:pic>
      <p:sp>
        <p:nvSpPr>
          <p:cNvPr id="7" name="6 Título"/>
          <p:cNvSpPr>
            <a:spLocks noGrp="1"/>
          </p:cNvSpPr>
          <p:nvPr>
            <p:ph type="ctrTitle"/>
          </p:nvPr>
        </p:nvSpPr>
        <p:spPr>
          <a:xfrm>
            <a:off x="250825" y="404813"/>
            <a:ext cx="8497888" cy="647700"/>
          </a:xfrm>
        </p:spPr>
        <p:txBody>
          <a:bodyPr/>
          <a:lstStyle/>
          <a:p>
            <a:pPr>
              <a:defRPr/>
            </a:pPr>
            <a:r>
              <a:rPr smtClean="0"/>
              <a:t>Inclusión de video en PowerPoint</a:t>
            </a:r>
            <a:br>
              <a:rPr smtClean="0"/>
            </a:br>
            <a:endParaRPr/>
          </a:p>
        </p:txBody>
      </p:sp>
      <p:sp>
        <p:nvSpPr>
          <p:cNvPr id="12293" name="Rectangle 3"/>
          <p:cNvSpPr>
            <a:spLocks noGrp="1" noChangeArrowheads="1"/>
          </p:cNvSpPr>
          <p:nvPr>
            <p:ph idx="1"/>
          </p:nvPr>
        </p:nvSpPr>
        <p:spPr>
          <a:xfrm>
            <a:off x="395288" y="2205038"/>
            <a:ext cx="4330700" cy="1539875"/>
          </a:xfrm>
        </p:spPr>
        <p:txBody>
          <a:bodyPr/>
          <a:lstStyle/>
          <a:p>
            <a:pPr marL="0" indent="0" algn="just" eaLnBrk="1" hangingPunct="1">
              <a:buFontTx/>
              <a:buNone/>
              <a:defRPr/>
            </a:pPr>
            <a:r>
              <a:rPr lang="es-CO"/>
              <a:t>Se pueden incluir videos grabados y editados en programas externos,  o de la galería de Office.</a:t>
            </a:r>
          </a:p>
        </p:txBody>
      </p:sp>
      <p:grpSp>
        <p:nvGrpSpPr>
          <p:cNvPr id="22533" name="23 Grupo"/>
          <p:cNvGrpSpPr>
            <a:grpSpLocks/>
          </p:cNvGrpSpPr>
          <p:nvPr/>
        </p:nvGrpSpPr>
        <p:grpSpPr bwMode="auto">
          <a:xfrm>
            <a:off x="862013" y="4149725"/>
            <a:ext cx="3422650" cy="719138"/>
            <a:chOff x="323528" y="2492896"/>
            <a:chExt cx="4142448" cy="936104"/>
          </a:xfrm>
        </p:grpSpPr>
        <p:pic>
          <p:nvPicPr>
            <p:cNvPr id="22540" name="14 Imagen" descr="botones.png"/>
            <p:cNvPicPr>
              <a:picLocks noChangeAspect="1"/>
            </p:cNvPicPr>
            <p:nvPr/>
          </p:nvPicPr>
          <p:blipFill>
            <a:blip r:embed="rId3" cstate="print"/>
            <a:srcRect/>
            <a:stretch>
              <a:fillRect/>
            </a:stretch>
          </p:blipFill>
          <p:spPr bwMode="auto">
            <a:xfrm>
              <a:off x="323528" y="2492896"/>
              <a:ext cx="4142448" cy="936104"/>
            </a:xfrm>
            <a:prstGeom prst="rect">
              <a:avLst/>
            </a:prstGeom>
            <a:noFill/>
            <a:ln w="9525">
              <a:noFill/>
              <a:miter lim="800000"/>
              <a:headEnd/>
              <a:tailEnd/>
            </a:ln>
          </p:spPr>
        </p:pic>
        <p:sp>
          <p:nvSpPr>
            <p:cNvPr id="28" name="AutoShape 13">
              <a:hlinkClick r:id="rId4" action="ppaction://hlinksldjump"/>
            </p:cNvPr>
            <p:cNvSpPr>
              <a:spLocks noChangeArrowheads="1"/>
            </p:cNvSpPr>
            <p:nvPr/>
          </p:nvSpPr>
          <p:spPr bwMode="auto">
            <a:xfrm>
              <a:off x="394618" y="2637548"/>
              <a:ext cx="4032931" cy="648866"/>
            </a:xfrm>
            <a:prstGeom prst="roundRect">
              <a:avLst>
                <a:gd name="adj" fmla="val 16667"/>
              </a:avLst>
            </a:prstGeom>
            <a:noFill/>
            <a:ln w="9525">
              <a:noFill/>
              <a:round/>
              <a:headEnd/>
              <a:tailEnd/>
            </a:ln>
          </p:spPr>
          <p:txBody>
            <a:bodyPr wrap="none" anchor="ctr"/>
            <a:lstStyle/>
            <a:p>
              <a:pPr algn="ctr">
                <a:defRPr/>
              </a:pPr>
              <a:r>
                <a:rPr lang="es-CO" sz="1500" b="1" dirty="0">
                  <a:solidFill>
                    <a:schemeClr val="bg2">
                      <a:lumMod val="75000"/>
                    </a:schemeClr>
                  </a:solidFill>
                  <a:cs typeface="+mn-cs"/>
                </a:rPr>
                <a:t>Enlace a video externo </a:t>
              </a:r>
            </a:p>
            <a:p>
              <a:pPr algn="ctr">
                <a:defRPr/>
              </a:pPr>
              <a:r>
                <a:rPr lang="es-CO" sz="1500" b="1" dirty="0">
                  <a:solidFill>
                    <a:schemeClr val="bg2">
                      <a:lumMod val="75000"/>
                    </a:schemeClr>
                  </a:solidFill>
                  <a:cs typeface="+mn-cs"/>
                </a:rPr>
                <a:t>en cualquier formato </a:t>
              </a:r>
              <a:endParaRPr lang="es-ES" sz="1500" b="1" dirty="0">
                <a:solidFill>
                  <a:schemeClr val="bg2">
                    <a:lumMod val="75000"/>
                  </a:schemeClr>
                </a:solidFill>
                <a:cs typeface="+mn-cs"/>
              </a:endParaRPr>
            </a:p>
          </p:txBody>
        </p:sp>
      </p:grpSp>
      <p:grpSp>
        <p:nvGrpSpPr>
          <p:cNvPr id="22534" name="23 Grupo"/>
          <p:cNvGrpSpPr>
            <a:grpSpLocks/>
          </p:cNvGrpSpPr>
          <p:nvPr/>
        </p:nvGrpSpPr>
        <p:grpSpPr bwMode="auto">
          <a:xfrm>
            <a:off x="862013" y="4941888"/>
            <a:ext cx="3422650" cy="719137"/>
            <a:chOff x="323528" y="2492896"/>
            <a:chExt cx="4142448" cy="936104"/>
          </a:xfrm>
        </p:grpSpPr>
        <p:pic>
          <p:nvPicPr>
            <p:cNvPr id="22538" name="14 Imagen" descr="botones.png"/>
            <p:cNvPicPr>
              <a:picLocks noChangeAspect="1"/>
            </p:cNvPicPr>
            <p:nvPr/>
          </p:nvPicPr>
          <p:blipFill>
            <a:blip r:embed="rId3" cstate="print"/>
            <a:srcRect/>
            <a:stretch>
              <a:fillRect/>
            </a:stretch>
          </p:blipFill>
          <p:spPr bwMode="auto">
            <a:xfrm>
              <a:off x="323528" y="2492896"/>
              <a:ext cx="4142448" cy="936104"/>
            </a:xfrm>
            <a:prstGeom prst="rect">
              <a:avLst/>
            </a:prstGeom>
            <a:noFill/>
            <a:ln w="9525">
              <a:noFill/>
              <a:miter lim="800000"/>
              <a:headEnd/>
              <a:tailEnd/>
            </a:ln>
          </p:spPr>
        </p:pic>
        <p:sp>
          <p:nvSpPr>
            <p:cNvPr id="31" name="AutoShape 13">
              <a:hlinkClick r:id="rId5" action="ppaction://hlinksldjump"/>
            </p:cNvPr>
            <p:cNvSpPr>
              <a:spLocks noChangeArrowheads="1"/>
            </p:cNvSpPr>
            <p:nvPr/>
          </p:nvSpPr>
          <p:spPr bwMode="auto">
            <a:xfrm>
              <a:off x="394618" y="2637548"/>
              <a:ext cx="4032931" cy="648867"/>
            </a:xfrm>
            <a:prstGeom prst="roundRect">
              <a:avLst>
                <a:gd name="adj" fmla="val 16667"/>
              </a:avLst>
            </a:prstGeom>
            <a:noFill/>
            <a:ln w="9525">
              <a:noFill/>
              <a:round/>
              <a:headEnd/>
              <a:tailEnd/>
            </a:ln>
          </p:spPr>
          <p:txBody>
            <a:bodyPr wrap="none" anchor="ctr"/>
            <a:lstStyle/>
            <a:p>
              <a:pPr algn="ctr">
                <a:defRPr/>
              </a:pPr>
              <a:r>
                <a:rPr lang="es-CO" sz="1500" b="1" dirty="0">
                  <a:solidFill>
                    <a:schemeClr val="bg2">
                      <a:lumMod val="75000"/>
                    </a:schemeClr>
                  </a:solidFill>
                  <a:cs typeface="+mn-cs"/>
                </a:rPr>
                <a:t>Video en formato WMV </a:t>
              </a:r>
            </a:p>
            <a:p>
              <a:pPr algn="ctr">
                <a:defRPr/>
              </a:pPr>
              <a:r>
                <a:rPr lang="es-CO" sz="1500" b="1" dirty="0">
                  <a:solidFill>
                    <a:schemeClr val="bg2">
                      <a:lumMod val="75000"/>
                    </a:schemeClr>
                  </a:solidFill>
                  <a:cs typeface="+mn-cs"/>
                </a:rPr>
                <a:t>directamente en PowerPoint</a:t>
              </a:r>
              <a:endParaRPr lang="es-ES" sz="1500" b="1" dirty="0">
                <a:solidFill>
                  <a:schemeClr val="bg2">
                    <a:lumMod val="75000"/>
                  </a:schemeClr>
                </a:solidFill>
                <a:cs typeface="+mn-cs"/>
              </a:endParaRPr>
            </a:p>
          </p:txBody>
        </p:sp>
      </p:grpSp>
      <p:grpSp>
        <p:nvGrpSpPr>
          <p:cNvPr id="22535" name="23 Grupo"/>
          <p:cNvGrpSpPr>
            <a:grpSpLocks/>
          </p:cNvGrpSpPr>
          <p:nvPr/>
        </p:nvGrpSpPr>
        <p:grpSpPr bwMode="auto">
          <a:xfrm>
            <a:off x="862013" y="5732463"/>
            <a:ext cx="3422650" cy="720725"/>
            <a:chOff x="323528" y="2492896"/>
            <a:chExt cx="4142448" cy="936104"/>
          </a:xfrm>
        </p:grpSpPr>
        <p:pic>
          <p:nvPicPr>
            <p:cNvPr id="22536" name="14 Imagen" descr="botones.png"/>
            <p:cNvPicPr>
              <a:picLocks noChangeAspect="1"/>
            </p:cNvPicPr>
            <p:nvPr/>
          </p:nvPicPr>
          <p:blipFill>
            <a:blip r:embed="rId3" cstate="print"/>
            <a:srcRect/>
            <a:stretch>
              <a:fillRect/>
            </a:stretch>
          </p:blipFill>
          <p:spPr bwMode="auto">
            <a:xfrm>
              <a:off x="323528" y="2492896"/>
              <a:ext cx="4142448" cy="936104"/>
            </a:xfrm>
            <a:prstGeom prst="rect">
              <a:avLst/>
            </a:prstGeom>
            <a:noFill/>
            <a:ln w="9525">
              <a:noFill/>
              <a:miter lim="800000"/>
              <a:headEnd/>
              <a:tailEnd/>
            </a:ln>
          </p:spPr>
        </p:pic>
        <p:sp>
          <p:nvSpPr>
            <p:cNvPr id="34" name="AutoShape 13">
              <a:hlinkClick r:id="rId6" action="ppaction://hlinksldjump"/>
            </p:cNvPr>
            <p:cNvSpPr>
              <a:spLocks noChangeArrowheads="1"/>
            </p:cNvSpPr>
            <p:nvPr/>
          </p:nvSpPr>
          <p:spPr bwMode="auto">
            <a:xfrm>
              <a:off x="394618" y="2637229"/>
              <a:ext cx="4032931" cy="647438"/>
            </a:xfrm>
            <a:prstGeom prst="roundRect">
              <a:avLst>
                <a:gd name="adj" fmla="val 16667"/>
              </a:avLst>
            </a:prstGeom>
            <a:noFill/>
            <a:ln w="9525">
              <a:noFill/>
              <a:round/>
              <a:headEnd/>
              <a:tailEnd/>
            </a:ln>
          </p:spPr>
          <p:txBody>
            <a:bodyPr wrap="none" anchor="ctr"/>
            <a:lstStyle/>
            <a:p>
              <a:pPr algn="ctr">
                <a:defRPr/>
              </a:pPr>
              <a:r>
                <a:rPr lang="es-CO" sz="1500" b="1" dirty="0">
                  <a:solidFill>
                    <a:schemeClr val="bg2">
                      <a:lumMod val="75000"/>
                    </a:schemeClr>
                  </a:solidFill>
                  <a:cs typeface="+mn-cs"/>
                </a:rPr>
                <a:t>Embebido en la presentación</a:t>
              </a:r>
            </a:p>
            <a:p>
              <a:pPr algn="ctr">
                <a:defRPr/>
              </a:pPr>
              <a:r>
                <a:rPr lang="es-CO" sz="1500" b="1" dirty="0">
                  <a:solidFill>
                    <a:schemeClr val="bg2">
                      <a:lumMod val="75000"/>
                    </a:schemeClr>
                  </a:solidFill>
                  <a:cs typeface="+mn-cs"/>
                </a:rPr>
                <a:t>desde internet</a:t>
              </a:r>
              <a:endParaRPr lang="es-ES" sz="1500" b="1" dirty="0">
                <a:solidFill>
                  <a:schemeClr val="bg2">
                    <a:lumMod val="75000"/>
                  </a:schemeClr>
                </a:solidFill>
                <a:cs typeface="+mn-cs"/>
              </a:endParaRP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250825" y="404813"/>
            <a:ext cx="8497888" cy="647700"/>
          </a:xfrm>
        </p:spPr>
        <p:txBody>
          <a:bodyPr/>
          <a:lstStyle/>
          <a:p>
            <a:pPr>
              <a:defRPr/>
            </a:pPr>
            <a:r>
              <a:rPr b="1" smtClean="0"/>
              <a:t>Enlace a video externo en cualquier formato </a:t>
            </a:r>
            <a:endParaRPr b="1"/>
          </a:p>
        </p:txBody>
      </p:sp>
      <p:sp>
        <p:nvSpPr>
          <p:cNvPr id="5" name="4 Marcador de contenido"/>
          <p:cNvSpPr>
            <a:spLocks noGrp="1"/>
          </p:cNvSpPr>
          <p:nvPr>
            <p:ph idx="1"/>
          </p:nvPr>
        </p:nvSpPr>
        <p:spPr>
          <a:xfrm>
            <a:off x="468313" y="2060575"/>
            <a:ext cx="8229600" cy="2044700"/>
          </a:xfrm>
        </p:spPr>
        <p:txBody>
          <a:bodyPr/>
          <a:lstStyle/>
          <a:p>
            <a:pPr algn="ctr">
              <a:buFontTx/>
              <a:buNone/>
              <a:defRPr/>
            </a:pPr>
            <a:endParaRPr b="1"/>
          </a:p>
          <a:p>
            <a:pPr marL="0" indent="0" algn="just">
              <a:buFontTx/>
              <a:buNone/>
              <a:defRPr/>
            </a:pPr>
            <a:r>
              <a:rPr lang="es-CO"/>
              <a:t>Si desea insertar videos en formatos diferentes a WMV, puede crear un enlace a un archivo externo.  Para que reproduzca en el equipo igualmente debe asegurarse de que el PC tenga instalados los </a:t>
            </a:r>
            <a:r>
              <a:rPr lang="es-CO" err="1"/>
              <a:t>códecs</a:t>
            </a:r>
            <a:r>
              <a:rPr lang="es-CO"/>
              <a:t> necesarios para ver el video.</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ctrTitle"/>
          </p:nvPr>
        </p:nvSpPr>
        <p:spPr>
          <a:xfrm>
            <a:off x="250825" y="404813"/>
            <a:ext cx="8497888" cy="647700"/>
          </a:xfrm>
        </p:spPr>
        <p:txBody>
          <a:bodyPr/>
          <a:lstStyle/>
          <a:p>
            <a:pPr>
              <a:defRPr/>
            </a:pPr>
            <a:r>
              <a:rPr smtClean="0"/>
              <a:t>Inclusión de video en PowerPoint</a:t>
            </a:r>
            <a:br>
              <a:rPr smtClean="0"/>
            </a:br>
            <a:endParaRPr/>
          </a:p>
        </p:txBody>
      </p:sp>
      <p:pic>
        <p:nvPicPr>
          <p:cNvPr id="23557" name="Picture 3"/>
          <p:cNvPicPr>
            <a:picLocks noChangeAspect="1" noChangeArrowheads="1"/>
          </p:cNvPicPr>
          <p:nvPr/>
        </p:nvPicPr>
        <p:blipFill>
          <a:blip r:embed="rId2" cstate="print"/>
          <a:srcRect l="69141" t="5127" r="12109" b="83887"/>
          <a:stretch>
            <a:fillRect/>
          </a:stretch>
        </p:blipFill>
        <p:spPr bwMode="auto">
          <a:xfrm>
            <a:off x="899592" y="3284984"/>
            <a:ext cx="2286000" cy="10715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8 Rectángulo"/>
          <p:cNvSpPr/>
          <p:nvPr/>
        </p:nvSpPr>
        <p:spPr>
          <a:xfrm>
            <a:off x="3492500" y="3213100"/>
            <a:ext cx="4572000" cy="1570038"/>
          </a:xfrm>
          <a:prstGeom prst="rect">
            <a:avLst/>
          </a:prstGeom>
        </p:spPr>
        <p:txBody>
          <a:bodyPr>
            <a:spAutoFit/>
          </a:bodyPr>
          <a:lstStyle/>
          <a:p>
            <a:pPr algn="just">
              <a:defRPr/>
            </a:pPr>
            <a:r>
              <a:rPr lang="es-CO" sz="2400" dirty="0">
                <a:solidFill>
                  <a:schemeClr val="bg2">
                    <a:lumMod val="75000"/>
                  </a:schemeClr>
                </a:solidFill>
                <a:latin typeface="+mn-lt"/>
                <a:cs typeface="+mn-cs"/>
              </a:rPr>
              <a:t>Para insertar un video en una presentación, debe desplegar la pestaña Insertar y elegir Película</a:t>
            </a:r>
            <a:r>
              <a:rPr lang="es-CO" dirty="0"/>
              <a:t>.</a:t>
            </a:r>
          </a:p>
        </p:txBody>
      </p:sp>
      <p:sp>
        <p:nvSpPr>
          <p:cNvPr id="13" name="12 Rectángulo"/>
          <p:cNvSpPr/>
          <p:nvPr/>
        </p:nvSpPr>
        <p:spPr>
          <a:xfrm>
            <a:off x="1511300" y="1700213"/>
            <a:ext cx="6121400" cy="831850"/>
          </a:xfrm>
          <a:prstGeom prst="rect">
            <a:avLst/>
          </a:prstGeom>
        </p:spPr>
        <p:txBody>
          <a:bodyPr>
            <a:spAutoFit/>
          </a:bodyPr>
          <a:lstStyle/>
          <a:p>
            <a:pPr algn="ctr">
              <a:defRPr/>
            </a:pPr>
            <a:r>
              <a:rPr lang="es-CO" sz="2400" b="1" dirty="0">
                <a:solidFill>
                  <a:schemeClr val="bg2">
                    <a:lumMod val="75000"/>
                  </a:schemeClr>
                </a:solidFill>
                <a:latin typeface="+mn-lt"/>
                <a:cs typeface="+mn-cs"/>
              </a:rPr>
              <a:t>Video en formato que reproduce directamente en PowerPoint</a:t>
            </a:r>
            <a:endParaRPr lang="es-ES" sz="2400" b="1" dirty="0">
              <a:solidFill>
                <a:schemeClr val="bg2">
                  <a:lumMod val="75000"/>
                </a:schemeClr>
              </a:solidFill>
              <a:latin typeface="+mn-lt"/>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ctrTitle"/>
          </p:nvPr>
        </p:nvSpPr>
        <p:spPr>
          <a:xfrm>
            <a:off x="250825" y="404813"/>
            <a:ext cx="8497888" cy="647700"/>
          </a:xfrm>
        </p:spPr>
        <p:txBody>
          <a:bodyPr/>
          <a:lstStyle/>
          <a:p>
            <a:pPr>
              <a:defRPr/>
            </a:pPr>
            <a:r>
              <a:rPr smtClean="0"/>
              <a:t>Inclusión de video en PowerPoint</a:t>
            </a:r>
            <a:br>
              <a:rPr smtClean="0"/>
            </a:br>
            <a:endParaRPr/>
          </a:p>
        </p:txBody>
      </p:sp>
      <p:sp>
        <p:nvSpPr>
          <p:cNvPr id="7" name="Rectangle 3"/>
          <p:cNvSpPr txBox="1">
            <a:spLocks noChangeArrowheads="1"/>
          </p:cNvSpPr>
          <p:nvPr/>
        </p:nvSpPr>
        <p:spPr>
          <a:xfrm>
            <a:off x="1116013" y="2079625"/>
            <a:ext cx="3527425" cy="3024188"/>
          </a:xfrm>
          <a:prstGeom prst="rect">
            <a:avLst/>
          </a:prstGeom>
        </p:spPr>
        <p:txBody>
          <a:bodyPr/>
          <a:lstStyle/>
          <a:p>
            <a:pPr marL="180975" indent="-180975" algn="just">
              <a:spcBef>
                <a:spcPct val="20000"/>
              </a:spcBef>
              <a:buFont typeface="Arial" pitchFamily="34" charset="0"/>
              <a:buChar char="•"/>
              <a:defRPr/>
            </a:pPr>
            <a:r>
              <a:rPr lang="es-CO" sz="2400" b="1" dirty="0">
                <a:solidFill>
                  <a:schemeClr val="bg2">
                    <a:lumMod val="75000"/>
                  </a:schemeClr>
                </a:solidFill>
              </a:rPr>
              <a:t>Película de la Galería Multimedia</a:t>
            </a:r>
          </a:p>
          <a:p>
            <a:pPr marL="180975" indent="-180975" algn="just">
              <a:spcBef>
                <a:spcPct val="20000"/>
              </a:spcBef>
              <a:buFont typeface="Arial" pitchFamily="34" charset="0"/>
              <a:buChar char="•"/>
              <a:defRPr/>
            </a:pPr>
            <a:endParaRPr lang="es-CO" sz="2400" b="1" dirty="0">
              <a:solidFill>
                <a:schemeClr val="bg2">
                  <a:lumMod val="75000"/>
                </a:schemeClr>
              </a:solidFill>
            </a:endParaRPr>
          </a:p>
          <a:p>
            <a:pPr marL="180975" indent="-180975" algn="just">
              <a:spcBef>
                <a:spcPct val="20000"/>
              </a:spcBef>
              <a:buFont typeface="Arial" pitchFamily="34" charset="0"/>
              <a:buChar char="•"/>
              <a:defRPr/>
            </a:pPr>
            <a:endParaRPr lang="es-CO" sz="2400" b="1" dirty="0">
              <a:solidFill>
                <a:schemeClr val="bg2">
                  <a:lumMod val="75000"/>
                </a:schemeClr>
              </a:solidFill>
            </a:endParaRPr>
          </a:p>
          <a:p>
            <a:pPr marL="180975" indent="-180975" algn="just">
              <a:spcBef>
                <a:spcPct val="20000"/>
              </a:spcBef>
              <a:buFont typeface="Arial" pitchFamily="34" charset="0"/>
              <a:buChar char="•"/>
              <a:defRPr/>
            </a:pPr>
            <a:r>
              <a:rPr lang="es-CO" sz="2400" b="1" dirty="0">
                <a:solidFill>
                  <a:schemeClr val="bg2">
                    <a:lumMod val="75000"/>
                  </a:schemeClr>
                </a:solidFill>
                <a:latin typeface="+mn-lt"/>
                <a:cs typeface="+mn-cs"/>
              </a:rPr>
              <a:t>Película de archivo: </a:t>
            </a:r>
            <a:r>
              <a:rPr lang="es-CO" sz="2400" dirty="0">
                <a:solidFill>
                  <a:schemeClr val="bg2">
                    <a:lumMod val="75000"/>
                  </a:schemeClr>
                </a:solidFill>
                <a:latin typeface="+mn-lt"/>
                <a:cs typeface="+mn-cs"/>
              </a:rPr>
              <a:t>Algún archivo WMV existente en el equipo.</a:t>
            </a:r>
          </a:p>
          <a:p>
            <a:pPr marL="361950" indent="-361950" algn="just">
              <a:spcBef>
                <a:spcPct val="20000"/>
              </a:spcBef>
              <a:defRPr/>
            </a:pPr>
            <a:endParaRPr lang="es-CO" sz="2400" dirty="0">
              <a:solidFill>
                <a:schemeClr val="bg2">
                  <a:lumMod val="75000"/>
                </a:schemeClr>
              </a:solidFill>
              <a:latin typeface="+mn-lt"/>
              <a:cs typeface="+mn-cs"/>
            </a:endParaRPr>
          </a:p>
        </p:txBody>
      </p:sp>
      <p:pic>
        <p:nvPicPr>
          <p:cNvPr id="25604" name="Picture 5" descr="C:\Program Files\Microsoft Office\MEDIA\CAGCAT10\j0300520.gif"/>
          <p:cNvPicPr>
            <a:picLocks noChangeAspect="1" noChangeArrowheads="1" noCrop="1"/>
          </p:cNvPicPr>
          <p:nvPr/>
        </p:nvPicPr>
        <p:blipFill>
          <a:blip r:embed="rId3" cstate="print"/>
          <a:srcRect/>
          <a:stretch>
            <a:fillRect/>
          </a:stretch>
        </p:blipFill>
        <p:spPr bwMode="auto">
          <a:xfrm>
            <a:off x="5219700" y="2151063"/>
            <a:ext cx="952500" cy="819150"/>
          </a:xfrm>
          <a:prstGeom prst="rect">
            <a:avLst/>
          </a:prstGeom>
          <a:noFill/>
          <a:ln w="9525">
            <a:noFill/>
            <a:miter lim="800000"/>
            <a:headEnd/>
            <a:tailEnd/>
          </a:ln>
        </p:spPr>
      </p:pic>
      <p:pic>
        <p:nvPicPr>
          <p:cNvPr id="12" name="KITTEH_KITTEH_Scatman_WMV V9.wmv">
            <a:hlinkClick r:id="" action="ppaction://media"/>
          </p:cNvPr>
          <p:cNvPicPr>
            <a:picLocks noRot="1" noChangeAspect="1"/>
          </p:cNvPicPr>
          <p:nvPr>
            <a:videoFile r:link="rId1"/>
          </p:nvPr>
        </p:nvPicPr>
        <p:blipFill>
          <a:blip r:embed="rId4" cstate="print"/>
          <a:srcRect/>
          <a:stretch>
            <a:fillRect/>
          </a:stretch>
        </p:blipFill>
        <p:spPr bwMode="auto">
          <a:xfrm>
            <a:off x="5219700" y="3446463"/>
            <a:ext cx="3048000" cy="2286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2"/>
                                        </p:tgtEl>
                                      </p:cBhvr>
                                    </p:cmd>
                                  </p:childTnLst>
                                </p:cTn>
                              </p:par>
                            </p:childTnLst>
                          </p:cTn>
                        </p:par>
                      </p:childTnLst>
                    </p:cTn>
                  </p:par>
                </p:childTnLst>
              </p:cTn>
              <p:nextCondLst>
                <p:cond evt="onClick" delay="0">
                  <p:tgtEl>
                    <p:spTgt spid="12"/>
                  </p:tgtEl>
                </p:cond>
              </p:nextCondLst>
            </p:seq>
            <p:video>
              <p:cMediaNode>
                <p:cTn id="7" fill="hold" display="0">
                  <p:stCondLst>
                    <p:cond delay="indefinite"/>
                  </p:stCondLst>
                  <p:endCondLst>
                    <p:cond evt="onNext" delay="0">
                      <p:tgtEl>
                        <p:sldTgt/>
                      </p:tgtEl>
                    </p:cond>
                    <p:cond evt="onPrev" delay="0">
                      <p:tgtEl>
                        <p:sldTgt/>
                      </p:tgtEl>
                    </p:cond>
                  </p:endCondLst>
                </p:cTn>
                <p:tgtEl>
                  <p:spTgt spid="12"/>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a:xfrm>
            <a:off x="250825" y="404813"/>
            <a:ext cx="8497888" cy="647700"/>
          </a:xfrm>
        </p:spPr>
        <p:txBody>
          <a:bodyPr/>
          <a:lstStyle/>
          <a:p>
            <a:pPr>
              <a:defRPr/>
            </a:pPr>
            <a:r>
              <a:rPr smtClean="0"/>
              <a:t>Inclusión de video en PowerPoint</a:t>
            </a:r>
            <a:br>
              <a:rPr smtClean="0"/>
            </a:br>
            <a:endParaRPr/>
          </a:p>
        </p:txBody>
      </p:sp>
      <p:sp>
        <p:nvSpPr>
          <p:cNvPr id="12293" name="Rectangle 3"/>
          <p:cNvSpPr>
            <a:spLocks noGrp="1" noChangeArrowheads="1"/>
          </p:cNvSpPr>
          <p:nvPr>
            <p:ph idx="1"/>
          </p:nvPr>
        </p:nvSpPr>
        <p:spPr>
          <a:xfrm>
            <a:off x="457200" y="1916113"/>
            <a:ext cx="8229600" cy="4210050"/>
          </a:xfrm>
        </p:spPr>
        <p:txBody>
          <a:bodyPr/>
          <a:lstStyle/>
          <a:p>
            <a:pPr marL="0" indent="0" algn="just" eaLnBrk="1" hangingPunct="1">
              <a:buFontTx/>
              <a:buNone/>
              <a:defRPr/>
            </a:pPr>
            <a:r>
              <a:rPr lang="es-CO"/>
              <a:t>Para modificar los parámetros de alguno de los videos insertados en la diapositiva podemos utilizar la pestaña Opciones que aparecerá al hacer clic sobre el ícono de la película que vamos a modificar.</a:t>
            </a:r>
          </a:p>
        </p:txBody>
      </p:sp>
      <p:pic>
        <p:nvPicPr>
          <p:cNvPr id="24580" name="Picture 2"/>
          <p:cNvPicPr>
            <a:picLocks noChangeAspect="1" noChangeArrowheads="1"/>
          </p:cNvPicPr>
          <p:nvPr/>
        </p:nvPicPr>
        <p:blipFill>
          <a:blip r:embed="rId2" cstate="print"/>
          <a:srcRect t="4590" r="47852" b="85889"/>
          <a:stretch>
            <a:fillRect/>
          </a:stretch>
        </p:blipFill>
        <p:spPr bwMode="auto">
          <a:xfrm>
            <a:off x="1403648" y="3717032"/>
            <a:ext cx="6357937" cy="928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a:xfrm>
            <a:off x="250825" y="404813"/>
            <a:ext cx="8497888" cy="647700"/>
          </a:xfrm>
        </p:spPr>
        <p:txBody>
          <a:bodyPr/>
          <a:lstStyle/>
          <a:p>
            <a:pPr>
              <a:defRPr/>
            </a:pPr>
            <a:r>
              <a:rPr smtClean="0"/>
              <a:t>Inclusión de video en PowerPoint</a:t>
            </a:r>
            <a:br>
              <a:rPr smtClean="0"/>
            </a:br>
            <a:endParaRPr/>
          </a:p>
        </p:txBody>
      </p:sp>
      <p:sp>
        <p:nvSpPr>
          <p:cNvPr id="12293" name="Rectangle 3"/>
          <p:cNvSpPr>
            <a:spLocks noGrp="1" noChangeArrowheads="1"/>
          </p:cNvSpPr>
          <p:nvPr>
            <p:ph idx="1"/>
          </p:nvPr>
        </p:nvSpPr>
        <p:spPr>
          <a:xfrm>
            <a:off x="250825" y="2605088"/>
            <a:ext cx="5761038" cy="1981200"/>
          </a:xfrm>
        </p:spPr>
        <p:txBody>
          <a:bodyPr/>
          <a:lstStyle/>
          <a:p>
            <a:pPr marL="0" indent="0" algn="just" eaLnBrk="1" hangingPunct="1">
              <a:buFontTx/>
              <a:buNone/>
              <a:defRPr/>
            </a:pPr>
            <a:r>
              <a:rPr lang="es-CO"/>
              <a:t>De igual manera, desde la pestaña de </a:t>
            </a:r>
            <a:r>
              <a:rPr lang="es-CO" b="1"/>
              <a:t>Animaciones</a:t>
            </a:r>
            <a:r>
              <a:rPr lang="es-CO"/>
              <a:t>, podemos configurar de manera más avanzada la opción de los videos, al hacer clic en la opción “</a:t>
            </a:r>
            <a:r>
              <a:rPr lang="es-CO" b="1"/>
              <a:t>Personalizar animación</a:t>
            </a:r>
            <a:endParaRPr lang="es-CO"/>
          </a:p>
        </p:txBody>
      </p:sp>
      <p:pic>
        <p:nvPicPr>
          <p:cNvPr id="25604" name="Picture 2"/>
          <p:cNvPicPr>
            <a:picLocks noChangeAspect="1" noChangeArrowheads="1"/>
          </p:cNvPicPr>
          <p:nvPr/>
        </p:nvPicPr>
        <p:blipFill>
          <a:blip r:embed="rId2" cstate="print"/>
          <a:srcRect l="79688" t="13184" b="52393"/>
          <a:stretch>
            <a:fillRect/>
          </a:stretch>
        </p:blipFill>
        <p:spPr bwMode="auto">
          <a:xfrm>
            <a:off x="6156176" y="1916832"/>
            <a:ext cx="2476500" cy="33575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250825" y="404813"/>
            <a:ext cx="8497888" cy="647700"/>
          </a:xfrm>
        </p:spPr>
        <p:txBody>
          <a:bodyPr/>
          <a:lstStyle/>
          <a:p>
            <a:pPr>
              <a:defRPr/>
            </a:pPr>
            <a:r>
              <a:rPr smtClean="0"/>
              <a:t>Inclusión de video en PowerPoint</a:t>
            </a:r>
            <a:endParaRPr/>
          </a:p>
        </p:txBody>
      </p:sp>
      <p:sp>
        <p:nvSpPr>
          <p:cNvPr id="5" name="4 Marcador de contenido"/>
          <p:cNvSpPr>
            <a:spLocks noGrp="1"/>
          </p:cNvSpPr>
          <p:nvPr>
            <p:ph idx="1"/>
          </p:nvPr>
        </p:nvSpPr>
        <p:spPr>
          <a:xfrm>
            <a:off x="457200" y="1628775"/>
            <a:ext cx="8229600" cy="1871663"/>
          </a:xfrm>
        </p:spPr>
        <p:txBody>
          <a:bodyPr/>
          <a:lstStyle/>
          <a:p>
            <a:pPr algn="ctr">
              <a:buFontTx/>
              <a:buNone/>
              <a:defRPr/>
            </a:pPr>
            <a:r>
              <a:rPr lang="es-CO" b="1"/>
              <a:t>Embebido en la presentación desde internet</a:t>
            </a:r>
            <a:endParaRPr b="1"/>
          </a:p>
          <a:p>
            <a:pPr marL="0" indent="0" algn="just">
              <a:buFontTx/>
              <a:buNone/>
              <a:defRPr/>
            </a:pPr>
            <a:endParaRPr lang="es-CO"/>
          </a:p>
          <a:p>
            <a:pPr marL="0" indent="0" algn="just">
              <a:buFontTx/>
              <a:buNone/>
              <a:defRPr/>
            </a:pPr>
            <a:r>
              <a:rPr lang="es-CO"/>
              <a:t>Sólo funciona con videos disponibles en </a:t>
            </a:r>
            <a:r>
              <a:rPr lang="es-CO" err="1"/>
              <a:t>Youtube</a:t>
            </a:r>
            <a:r>
              <a:rPr lang="es-CO"/>
              <a:t> y requiere obligatoriamente que haya conexión a internet.</a:t>
            </a:r>
          </a:p>
        </p:txBody>
      </p:sp>
      <p:grpSp>
        <p:nvGrpSpPr>
          <p:cNvPr id="1029" name="23 Grupo"/>
          <p:cNvGrpSpPr>
            <a:grpSpLocks/>
          </p:cNvGrpSpPr>
          <p:nvPr/>
        </p:nvGrpSpPr>
        <p:grpSpPr bwMode="auto">
          <a:xfrm>
            <a:off x="5422900" y="5445125"/>
            <a:ext cx="3435350" cy="720725"/>
            <a:chOff x="394556" y="2492896"/>
            <a:chExt cx="4158588" cy="936104"/>
          </a:xfrm>
        </p:grpSpPr>
        <p:pic>
          <p:nvPicPr>
            <p:cNvPr id="1030" name="14 Imagen" descr="botones.png"/>
            <p:cNvPicPr>
              <a:picLocks noChangeAspect="1"/>
            </p:cNvPicPr>
            <p:nvPr/>
          </p:nvPicPr>
          <p:blipFill>
            <a:blip r:embed="rId4" cstate="print"/>
            <a:srcRect/>
            <a:stretch>
              <a:fillRect/>
            </a:stretch>
          </p:blipFill>
          <p:spPr bwMode="auto">
            <a:xfrm>
              <a:off x="410696" y="2492896"/>
              <a:ext cx="4142448" cy="936104"/>
            </a:xfrm>
            <a:prstGeom prst="rect">
              <a:avLst/>
            </a:prstGeom>
            <a:noFill/>
            <a:ln w="9525">
              <a:noFill/>
              <a:miter lim="800000"/>
              <a:headEnd/>
              <a:tailEnd/>
            </a:ln>
          </p:spPr>
        </p:pic>
        <p:sp>
          <p:nvSpPr>
            <p:cNvPr id="8" name="AutoShape 13">
              <a:hlinkClick r:id="rId5" action="ppaction://hlinkfile"/>
            </p:cNvPr>
            <p:cNvSpPr>
              <a:spLocks noChangeArrowheads="1"/>
            </p:cNvSpPr>
            <p:nvPr/>
          </p:nvSpPr>
          <p:spPr bwMode="auto">
            <a:xfrm>
              <a:off x="394556" y="2637229"/>
              <a:ext cx="4033677" cy="647438"/>
            </a:xfrm>
            <a:prstGeom prst="roundRect">
              <a:avLst>
                <a:gd name="adj" fmla="val 16667"/>
              </a:avLst>
            </a:prstGeom>
            <a:noFill/>
            <a:ln w="9525">
              <a:noFill/>
              <a:round/>
              <a:headEnd/>
              <a:tailEnd/>
            </a:ln>
          </p:spPr>
          <p:txBody>
            <a:bodyPr wrap="none" anchor="ctr"/>
            <a:lstStyle/>
            <a:p>
              <a:pPr algn="ctr">
                <a:defRPr/>
              </a:pPr>
              <a:r>
                <a:rPr lang="es-CO" sz="1500" b="1" dirty="0">
                  <a:solidFill>
                    <a:schemeClr val="bg2">
                      <a:lumMod val="75000"/>
                    </a:schemeClr>
                  </a:solidFill>
                  <a:cs typeface="+mn-cs"/>
                </a:rPr>
                <a:t>Tutorial embebido</a:t>
              </a:r>
              <a:endParaRPr lang="es-ES" sz="1500" b="1" dirty="0">
                <a:solidFill>
                  <a:schemeClr val="bg2">
                    <a:lumMod val="75000"/>
                  </a:schemeClr>
                </a:solidFill>
                <a:cs typeface="+mn-cs"/>
              </a:endParaRPr>
            </a:p>
          </p:txBody>
        </p:sp>
      </p:grpSp>
    </p:spTree>
    <p:controls>
      <mc:AlternateContent xmlns:mc="http://schemas.openxmlformats.org/markup-compatibility/2006">
        <mc:Choice xmlns:v="urn:schemas-microsoft-com:vml" Requires="v">
          <p:control spid="1030" name="ShockwaveFlash1" r:id="rId2" imgW="4751280" imgH="3024360"/>
        </mc:Choice>
        <mc:Fallback>
          <p:control name="ShockwaveFlash1" r:id="rId2" imgW="4751280" imgH="3024360">
            <p:pic>
              <p:nvPicPr>
                <p:cNvPr id="0" name="ShockwaveFlash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611188" y="3500438"/>
                  <a:ext cx="4751387" cy="3024187"/>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4 CuadroTexto"/>
          <p:cNvSpPr txBox="1">
            <a:spLocks noChangeArrowheads="1"/>
          </p:cNvSpPr>
          <p:nvPr/>
        </p:nvSpPr>
        <p:spPr bwMode="auto">
          <a:xfrm>
            <a:off x="1835150" y="3860800"/>
            <a:ext cx="4027488" cy="646113"/>
          </a:xfrm>
          <a:prstGeom prst="rect">
            <a:avLst/>
          </a:prstGeom>
          <a:noFill/>
          <a:ln w="9525">
            <a:noFill/>
            <a:miter lim="800000"/>
            <a:headEnd/>
            <a:tailEnd/>
          </a:ln>
        </p:spPr>
        <p:txBody>
          <a:bodyPr wrap="none">
            <a:spAutoFit/>
          </a:bodyPr>
          <a:lstStyle/>
          <a:p>
            <a:pPr>
              <a:defRPr/>
            </a:pPr>
            <a:r>
              <a:rPr lang="es-CO" sz="3600" dirty="0">
                <a:solidFill>
                  <a:schemeClr val="bg1">
                    <a:lumMod val="50000"/>
                  </a:schemeClr>
                </a:solidFill>
                <a:latin typeface="Impact" pitchFamily="34" charset="0"/>
              </a:rPr>
              <a:t>Formatos de Archivo</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Título"/>
          <p:cNvSpPr>
            <a:spLocks noGrp="1"/>
          </p:cNvSpPr>
          <p:nvPr>
            <p:ph type="ctrTitle"/>
          </p:nvPr>
        </p:nvSpPr>
        <p:spPr>
          <a:xfrm>
            <a:off x="250825" y="404813"/>
            <a:ext cx="8497888" cy="647700"/>
          </a:xfrm>
        </p:spPr>
        <p:txBody>
          <a:bodyPr/>
          <a:lstStyle/>
          <a:p>
            <a:pPr>
              <a:defRPr/>
            </a:pPr>
            <a:r>
              <a:rPr err="1" smtClean="0"/>
              <a:t>Formatos</a:t>
            </a:r>
            <a:r>
              <a:rPr smtClean="0"/>
              <a:t> de </a:t>
            </a:r>
            <a:r>
              <a:rPr err="1" smtClean="0"/>
              <a:t>archivo</a:t>
            </a:r>
            <a:endParaRPr/>
          </a:p>
        </p:txBody>
      </p:sp>
      <p:sp>
        <p:nvSpPr>
          <p:cNvPr id="10" name="Rectangle 3"/>
          <p:cNvSpPr>
            <a:spLocks noGrp="1" noChangeArrowheads="1"/>
          </p:cNvSpPr>
          <p:nvPr>
            <p:ph idx="1"/>
          </p:nvPr>
        </p:nvSpPr>
        <p:spPr>
          <a:xfrm>
            <a:off x="539750" y="2276475"/>
            <a:ext cx="6408738" cy="2592388"/>
          </a:xfrm>
        </p:spPr>
        <p:txBody>
          <a:bodyPr/>
          <a:lstStyle/>
          <a:p>
            <a:pPr marL="0" indent="0" algn="just" eaLnBrk="1" hangingPunct="1">
              <a:buFontTx/>
              <a:buNone/>
              <a:defRPr/>
            </a:pPr>
            <a:r>
              <a:rPr lang="es-CO"/>
              <a:t>Estar al día con los formatos de reproducción requeriría conocer todo nuevo reproductor o teléfono móvil que se vende en el mercado.</a:t>
            </a:r>
          </a:p>
          <a:p>
            <a:pPr marL="0" indent="0" algn="just" eaLnBrk="1" hangingPunct="1">
              <a:buFontTx/>
              <a:buNone/>
              <a:defRPr/>
            </a:pPr>
            <a:endParaRPr lang="es-CO" sz="1200"/>
          </a:p>
          <a:p>
            <a:pPr marL="0" indent="0" algn="just" eaLnBrk="1" hangingPunct="1">
              <a:buFontTx/>
              <a:buNone/>
              <a:defRPr/>
            </a:pPr>
            <a:r>
              <a:rPr lang="es-CO"/>
              <a:t>Podemos conocer sin embargo, algunos formatos básicos que nos proporcionan buena calidad y compresión.</a:t>
            </a:r>
            <a:endParaRPr lang="es-CO" b="1"/>
          </a:p>
        </p:txBody>
      </p:sp>
      <p:pic>
        <p:nvPicPr>
          <p:cNvPr id="6148" name="16 Imagen" descr="846627_12252913.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5867400" y="1109663"/>
            <a:ext cx="4098925" cy="5722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250825" y="404813"/>
            <a:ext cx="8497888" cy="647700"/>
          </a:xfrm>
        </p:spPr>
        <p:txBody>
          <a:bodyPr/>
          <a:lstStyle/>
          <a:p>
            <a:pPr>
              <a:defRPr/>
            </a:pPr>
            <a:r>
              <a:rPr smtClean="0"/>
              <a:t>Formatos de archivo</a:t>
            </a:r>
            <a:endParaRPr/>
          </a:p>
        </p:txBody>
      </p:sp>
      <p:sp>
        <p:nvSpPr>
          <p:cNvPr id="11269" name="Rectangle 3"/>
          <p:cNvSpPr>
            <a:spLocks noGrp="1" noChangeArrowheads="1"/>
          </p:cNvSpPr>
          <p:nvPr>
            <p:ph idx="1"/>
          </p:nvPr>
        </p:nvSpPr>
        <p:spPr>
          <a:xfrm>
            <a:off x="1476375" y="2636838"/>
            <a:ext cx="6191250" cy="1922462"/>
          </a:xfrm>
        </p:spPr>
        <p:txBody>
          <a:bodyPr/>
          <a:lstStyle/>
          <a:p>
            <a:pPr marL="0" indent="0" algn="just" eaLnBrk="1" hangingPunct="1">
              <a:buFontTx/>
              <a:buNone/>
              <a:defRPr/>
            </a:pPr>
            <a:r>
              <a:rPr lang="es-CO" b="1"/>
              <a:t>AVI:</a:t>
            </a:r>
            <a:r>
              <a:rPr lang="es-CO"/>
              <a:t> Su tamaño es moderado y la calidad es aceptable para el nivel de compresión de video.  Es compatible con muchos </a:t>
            </a:r>
            <a:r>
              <a:rPr lang="es-CO" err="1"/>
              <a:t>códecs</a:t>
            </a:r>
            <a:r>
              <a:rPr lang="es-CO"/>
              <a:t> de video por lo que puede ser reproducido en la mayoría de equipos que posean tarjeta de video y un software común.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250825" y="404813"/>
            <a:ext cx="8497888" cy="647700"/>
          </a:xfrm>
        </p:spPr>
        <p:txBody>
          <a:bodyPr/>
          <a:lstStyle/>
          <a:p>
            <a:pPr>
              <a:defRPr/>
            </a:pPr>
            <a:r>
              <a:rPr smtClean="0"/>
              <a:t>Formatos de archivo</a:t>
            </a:r>
            <a:endParaRPr/>
          </a:p>
        </p:txBody>
      </p:sp>
      <p:sp>
        <p:nvSpPr>
          <p:cNvPr id="11269" name="Rectangle 3"/>
          <p:cNvSpPr>
            <a:spLocks noGrp="1" noChangeArrowheads="1"/>
          </p:cNvSpPr>
          <p:nvPr>
            <p:ph idx="1"/>
          </p:nvPr>
        </p:nvSpPr>
        <p:spPr>
          <a:xfrm>
            <a:off x="1331913" y="2535238"/>
            <a:ext cx="6480175" cy="2333625"/>
          </a:xfrm>
        </p:spPr>
        <p:txBody>
          <a:bodyPr/>
          <a:lstStyle/>
          <a:p>
            <a:pPr marL="0" indent="0" algn="just" eaLnBrk="1" hangingPunct="1">
              <a:buFontTx/>
              <a:buNone/>
              <a:defRPr/>
            </a:pPr>
            <a:r>
              <a:rPr lang="es-CO" b="1"/>
              <a:t>WMV: </a:t>
            </a:r>
            <a:r>
              <a:rPr lang="es-CO"/>
              <a:t>Windows Media Video (WMV) es el formato de video desarrollado por Microsoft.  Es reproducido por una amplia gama de reproductores, como Windows Media Player.  Para incluir videos en PowerPoint por ejemplo, el formato debe ser WMV (En codificación WMV9)</a:t>
            </a:r>
            <a:endParaRPr b="1"/>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250825" y="404813"/>
            <a:ext cx="8497888" cy="647700"/>
          </a:xfrm>
        </p:spPr>
        <p:txBody>
          <a:bodyPr/>
          <a:lstStyle/>
          <a:p>
            <a:pPr>
              <a:defRPr/>
            </a:pPr>
            <a:r>
              <a:rPr smtClean="0"/>
              <a:t>Formatos de archivo</a:t>
            </a:r>
            <a:endParaRPr/>
          </a:p>
        </p:txBody>
      </p:sp>
      <p:sp>
        <p:nvSpPr>
          <p:cNvPr id="11269" name="Rectangle 3"/>
          <p:cNvSpPr>
            <a:spLocks noGrp="1" noChangeArrowheads="1"/>
          </p:cNvSpPr>
          <p:nvPr>
            <p:ph idx="1"/>
          </p:nvPr>
        </p:nvSpPr>
        <p:spPr>
          <a:xfrm>
            <a:off x="457200" y="1543050"/>
            <a:ext cx="8229600" cy="3771900"/>
          </a:xfrm>
        </p:spPr>
        <p:txBody>
          <a:bodyPr/>
          <a:lstStyle/>
          <a:p>
            <a:pPr>
              <a:defRPr/>
            </a:pPr>
            <a:r>
              <a:rPr b="1"/>
              <a:t>MPEG: </a:t>
            </a:r>
            <a:r>
              <a:rPr lang="es-CO"/>
              <a:t>Dentro de este tipo de archivos, se han generado otra clase de subcategorías, según el uso de los mismos:</a:t>
            </a:r>
          </a:p>
          <a:p>
            <a:pPr>
              <a:defRPr/>
            </a:pPr>
            <a:endParaRPr/>
          </a:p>
          <a:p>
            <a:pPr marL="542925" indent="-180975">
              <a:defRPr/>
            </a:pPr>
            <a:r>
              <a:rPr/>
              <a:t>MPEG-1: Video CD </a:t>
            </a:r>
          </a:p>
          <a:p>
            <a:pPr marL="542925" indent="-180975">
              <a:defRPr/>
            </a:pPr>
            <a:r>
              <a:rPr lang="es-CO"/>
              <a:t>MPEG-2: televisión digital, señales digitales, DVD</a:t>
            </a:r>
          </a:p>
          <a:p>
            <a:pPr marL="542925" indent="-180975">
              <a:defRPr/>
            </a:pPr>
            <a:r>
              <a:rPr lang="es-CO"/>
              <a:t>MPEG-3: televisión de alta definición (HDTV)</a:t>
            </a:r>
          </a:p>
          <a:p>
            <a:pPr marL="542925" indent="-180975">
              <a:defRPr/>
            </a:pPr>
            <a:r>
              <a:rPr lang="es-CO"/>
              <a:t>MPEG-4: (H.264). Es usado en HD-DVD y discos Blu-ray.</a:t>
            </a:r>
            <a:endParaRPr lang="es-CO" sz="20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a:xfrm>
            <a:off x="250825" y="404813"/>
            <a:ext cx="8497888" cy="647700"/>
          </a:xfrm>
        </p:spPr>
        <p:txBody>
          <a:bodyPr/>
          <a:lstStyle/>
          <a:p>
            <a:pPr>
              <a:defRPr/>
            </a:pPr>
            <a:r>
              <a:rPr smtClean="0"/>
              <a:t>Formatos de archivo</a:t>
            </a:r>
            <a:endParaRPr/>
          </a:p>
        </p:txBody>
      </p:sp>
      <p:sp>
        <p:nvSpPr>
          <p:cNvPr id="11269" name="Rectangle 3"/>
          <p:cNvSpPr>
            <a:spLocks noGrp="1" noChangeArrowheads="1"/>
          </p:cNvSpPr>
          <p:nvPr>
            <p:ph idx="1"/>
          </p:nvPr>
        </p:nvSpPr>
        <p:spPr>
          <a:xfrm>
            <a:off x="1295400" y="2335213"/>
            <a:ext cx="6553200" cy="2187575"/>
          </a:xfrm>
        </p:spPr>
        <p:txBody>
          <a:bodyPr/>
          <a:lstStyle/>
          <a:p>
            <a:pPr algn="just">
              <a:defRPr/>
            </a:pPr>
            <a:r>
              <a:rPr lang="es-CO" b="1"/>
              <a:t>MOV: </a:t>
            </a:r>
            <a:r>
              <a:rPr lang="es-CO"/>
              <a:t>extensión propia de los videos propios de </a:t>
            </a:r>
            <a:r>
              <a:rPr lang="es-CO" err="1"/>
              <a:t>Machintosh</a:t>
            </a:r>
            <a:r>
              <a:rPr lang="es-CO"/>
              <a:t>. Ha venido siendo reemplazado por el MP4. Para poder visualizarlo,  una vez que se ha descargado el fichero, el usuario debe tener instalado en su computador el reproductor QuickTime.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a:xfrm>
            <a:off x="250825" y="404813"/>
            <a:ext cx="8497888" cy="647700"/>
          </a:xfrm>
        </p:spPr>
        <p:txBody>
          <a:bodyPr/>
          <a:lstStyle/>
          <a:p>
            <a:pPr>
              <a:defRPr/>
            </a:pPr>
            <a:r>
              <a:rPr smtClean="0"/>
              <a:t>Formatos de archivo</a:t>
            </a:r>
            <a:endParaRPr/>
          </a:p>
        </p:txBody>
      </p:sp>
      <p:sp>
        <p:nvSpPr>
          <p:cNvPr id="11269" name="Rectangle 3"/>
          <p:cNvSpPr>
            <a:spLocks noGrp="1" noChangeArrowheads="1"/>
          </p:cNvSpPr>
          <p:nvPr>
            <p:ph idx="1"/>
          </p:nvPr>
        </p:nvSpPr>
        <p:spPr>
          <a:xfrm>
            <a:off x="1368425" y="2636838"/>
            <a:ext cx="6407150" cy="1584325"/>
          </a:xfrm>
        </p:spPr>
        <p:txBody>
          <a:bodyPr/>
          <a:lstStyle/>
          <a:p>
            <a:pPr marL="0" indent="0" algn="just" eaLnBrk="1" hangingPunct="1">
              <a:buFontTx/>
              <a:buNone/>
              <a:defRPr/>
            </a:pPr>
            <a:r>
              <a:rPr lang="es-CO" b="1"/>
              <a:t>MP4: </a:t>
            </a:r>
            <a:r>
              <a:rPr lang="es-CO"/>
              <a:t>Está basado en el formato de </a:t>
            </a:r>
            <a:r>
              <a:rPr lang="es-CO" err="1"/>
              <a:t>Quicktime</a:t>
            </a:r>
            <a:r>
              <a:rPr lang="es-CO"/>
              <a:t>, siendo idéntico al MOV, excepto que soporta IOD (</a:t>
            </a:r>
            <a:r>
              <a:rPr lang="es-CO" err="1"/>
              <a:t>Initial</a:t>
            </a:r>
            <a:r>
              <a:rPr lang="es-CO"/>
              <a:t> </a:t>
            </a:r>
            <a:r>
              <a:rPr lang="es-CO" err="1"/>
              <a:t>Object</a:t>
            </a:r>
            <a:r>
              <a:rPr lang="es-CO"/>
              <a:t> </a:t>
            </a:r>
            <a:r>
              <a:rPr lang="es-CO" err="1"/>
              <a:t>Descriptors</a:t>
            </a:r>
            <a:r>
              <a:rPr lang="es-CO"/>
              <a:t> o elementos que aportan información adicional sobre los archivos - autor, tipo de medio, etc.)</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Personalizado 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DF6402"/>
      </a:hlink>
      <a:folHlink>
        <a:srgbClr val="F3B963"/>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5091</TotalTime>
  <Words>944</Words>
  <Application>Microsoft Office PowerPoint</Application>
  <PresentationFormat>Presentación en pantalla (4:3)</PresentationFormat>
  <Paragraphs>96</Paragraphs>
  <Slides>26</Slides>
  <Notes>8</Notes>
  <HiddenSlides>0</HiddenSlides>
  <MMClips>1</MMClips>
  <ScaleCrop>false</ScaleCrop>
  <HeadingPairs>
    <vt:vector size="4" baseType="variant">
      <vt:variant>
        <vt:lpstr>Tema</vt:lpstr>
      </vt:variant>
      <vt:variant>
        <vt:i4>1</vt:i4>
      </vt:variant>
      <vt:variant>
        <vt:lpstr>Títulos de diapositiva</vt:lpstr>
      </vt:variant>
      <vt:variant>
        <vt:i4>26</vt:i4>
      </vt:variant>
    </vt:vector>
  </HeadingPairs>
  <TitlesOfParts>
    <vt:vector size="27" baseType="lpstr">
      <vt:lpstr>Diseño predeterminado</vt:lpstr>
      <vt:lpstr>Presentación de PowerPoint</vt:lpstr>
      <vt:lpstr>Presentación de PowerPoint</vt:lpstr>
      <vt:lpstr>Presentación de PowerPoint</vt:lpstr>
      <vt:lpstr>Formatos de archivo</vt:lpstr>
      <vt:lpstr>Formatos de archivo</vt:lpstr>
      <vt:lpstr>Formatos de archivo</vt:lpstr>
      <vt:lpstr>Formatos de archivo</vt:lpstr>
      <vt:lpstr>Formatos de archivo</vt:lpstr>
      <vt:lpstr>Formatos de archivo</vt:lpstr>
      <vt:lpstr>Formatos de archivo</vt:lpstr>
      <vt:lpstr>Presentación de PowerPoint</vt:lpstr>
      <vt:lpstr>Obtención del recurso </vt:lpstr>
      <vt:lpstr>Obtención del recurso </vt:lpstr>
      <vt:lpstr>Obtención del recurso</vt:lpstr>
      <vt:lpstr>Obtención del recurso</vt:lpstr>
      <vt:lpstr>Presentación de PowerPoint</vt:lpstr>
      <vt:lpstr>Edición y Optimización </vt:lpstr>
      <vt:lpstr>Edición y Optimización </vt:lpstr>
      <vt:lpstr>Presentación de PowerPoint</vt:lpstr>
      <vt:lpstr>Inclusión de video en PowerPoint </vt:lpstr>
      <vt:lpstr>Enlace a video externo en cualquier formato </vt:lpstr>
      <vt:lpstr>Inclusión de video en PowerPoint </vt:lpstr>
      <vt:lpstr>Inclusión de video en PowerPoint </vt:lpstr>
      <vt:lpstr>Inclusión de video en PowerPoint </vt:lpstr>
      <vt:lpstr>Inclusión de video en PowerPoint </vt:lpstr>
      <vt:lpstr>Inclusión de video en PowerPoint</vt:lpstr>
    </vt:vector>
  </TitlesOfParts>
  <Company>U.P.B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VERONICA</dc:creator>
  <cp:lastModifiedBy>ESTUDIANTE</cp:lastModifiedBy>
  <cp:revision>425</cp:revision>
  <dcterms:created xsi:type="dcterms:W3CDTF">2007-04-13T13:02:20Z</dcterms:created>
  <dcterms:modified xsi:type="dcterms:W3CDTF">2014-05-19T12:00:14Z</dcterms:modified>
</cp:coreProperties>
</file>