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6" r:id="rId6"/>
    <p:sldId id="267" r:id="rId7"/>
    <p:sldId id="268" r:id="rId8"/>
    <p:sldId id="269" r:id="rId9"/>
    <p:sldId id="270" r:id="rId10"/>
    <p:sldId id="263" r:id="rId11"/>
    <p:sldId id="264" r:id="rId12"/>
    <p:sldId id="265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06EEE-CB10-404F-B004-EE178A62F0FA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6C62-F52D-4A85-8F5D-61F843BD88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32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6C62-F52D-4A85-8F5D-61F843BD889A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335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210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19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1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79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202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287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56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4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62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17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70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4A28-21B4-4686-890A-68EFDC045A18}" type="datetimeFigureOut">
              <a:rPr lang="es-CO" smtClean="0"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BA74-DA1D-48CD-812D-AF97EF865C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626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deo.co/?langID=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dbBMKL7RW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RFJgDGfGdA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lea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30963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/>
              <a:t>CREA Y COMPARTE ASOMBROSOS VIDEOS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hlinkClick r:id="rId2"/>
              </a:rPr>
              <a:t>http://www.wideo.co/?langID=es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5229200"/>
            <a:ext cx="4896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REGISTRARSE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39752" y="6093296"/>
            <a:ext cx="48965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HACER  VIDEO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502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RESOLUCIÓN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424936" cy="4797152"/>
          </a:xfrm>
        </p:spPr>
        <p:txBody>
          <a:bodyPr>
            <a:normAutofit/>
          </a:bodyPr>
          <a:lstStyle/>
          <a:p>
            <a:r>
              <a:rPr lang="es-CO" sz="3600" dirty="0">
                <a:solidFill>
                  <a:schemeClr val="tx1"/>
                </a:solidFill>
              </a:rPr>
              <a:t>En el video digital la </a:t>
            </a:r>
            <a:r>
              <a:rPr lang="es-CO" sz="3600" dirty="0" smtClean="0">
                <a:solidFill>
                  <a:schemeClr val="tx1"/>
                </a:solidFill>
              </a:rPr>
              <a:t>resolución </a:t>
            </a:r>
            <a:r>
              <a:rPr lang="es-CO" sz="3600" dirty="0">
                <a:solidFill>
                  <a:schemeClr val="tx1"/>
                </a:solidFill>
              </a:rPr>
              <a:t>de la imagen repercute directamente en su calidad a la hora de su </a:t>
            </a:r>
            <a:r>
              <a:rPr lang="es-CO" sz="3600" dirty="0" smtClean="0">
                <a:solidFill>
                  <a:schemeClr val="tx1"/>
                </a:solidFill>
              </a:rPr>
              <a:t>visualización.</a:t>
            </a:r>
            <a:endParaRPr lang="es-CO" sz="3600" dirty="0">
              <a:solidFill>
                <a:schemeClr val="tx1"/>
              </a:solidFill>
            </a:endParaRPr>
          </a:p>
          <a:p>
            <a:r>
              <a:rPr lang="es-CO" sz="3600" dirty="0">
                <a:solidFill>
                  <a:schemeClr val="tx1"/>
                </a:solidFill>
              </a:rPr>
              <a:t>La cantidad de pixeles de ancho y alto de la captura es lo que influye en que, al ampliar la imagen para verla en una </a:t>
            </a:r>
            <a:r>
              <a:rPr lang="es-CO" sz="3600" dirty="0" smtClean="0">
                <a:solidFill>
                  <a:schemeClr val="tx1"/>
                </a:solidFill>
              </a:rPr>
              <a:t>televisión </a:t>
            </a:r>
            <a:r>
              <a:rPr lang="es-CO" sz="3600" dirty="0">
                <a:solidFill>
                  <a:schemeClr val="tx1"/>
                </a:solidFill>
              </a:rPr>
              <a:t>o en un proyector, pueda verse bien o no.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55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/>
              <a:t>Fotogramas por segundo: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568952" cy="4464496"/>
          </a:xfrm>
        </p:spPr>
        <p:txBody>
          <a:bodyPr>
            <a:normAutofit fontScale="92500" lnSpcReduction="10000"/>
          </a:bodyPr>
          <a:lstStyle/>
          <a:p>
            <a:r>
              <a:rPr lang="es-CO" sz="3000" dirty="0">
                <a:solidFill>
                  <a:schemeClr val="tx1"/>
                </a:solidFill>
              </a:rPr>
              <a:t>Una </a:t>
            </a:r>
            <a:r>
              <a:rPr lang="es-CO" sz="3000" dirty="0" smtClean="0">
                <a:solidFill>
                  <a:schemeClr val="tx1"/>
                </a:solidFill>
              </a:rPr>
              <a:t>película </a:t>
            </a:r>
            <a:r>
              <a:rPr lang="es-CO" sz="3000" dirty="0">
                <a:solidFill>
                  <a:schemeClr val="tx1"/>
                </a:solidFill>
              </a:rPr>
              <a:t>es una </a:t>
            </a:r>
            <a:r>
              <a:rPr lang="es-CO" sz="3000" dirty="0" smtClean="0">
                <a:solidFill>
                  <a:schemeClr val="tx1"/>
                </a:solidFill>
              </a:rPr>
              <a:t>sucesión </a:t>
            </a:r>
            <a:r>
              <a:rPr lang="es-CO" sz="3000" dirty="0">
                <a:solidFill>
                  <a:schemeClr val="tx1"/>
                </a:solidFill>
              </a:rPr>
              <a:t>de </a:t>
            </a:r>
            <a:r>
              <a:rPr lang="es-CO" sz="3000" dirty="0" smtClean="0">
                <a:solidFill>
                  <a:schemeClr val="tx1"/>
                </a:solidFill>
              </a:rPr>
              <a:t>imágenes </a:t>
            </a:r>
            <a:r>
              <a:rPr lang="es-CO" sz="3000" dirty="0">
                <a:solidFill>
                  <a:schemeClr val="tx1"/>
                </a:solidFill>
              </a:rPr>
              <a:t>fijas llamadas fotogramas.</a:t>
            </a:r>
          </a:p>
          <a:p>
            <a:r>
              <a:rPr lang="es-CO" sz="3000" dirty="0">
                <a:solidFill>
                  <a:schemeClr val="tx1"/>
                </a:solidFill>
              </a:rPr>
              <a:t>Fotogramas por segundo(FPS): es el </a:t>
            </a:r>
            <a:r>
              <a:rPr lang="es-CO" sz="3000" dirty="0" smtClean="0">
                <a:solidFill>
                  <a:schemeClr val="tx1"/>
                </a:solidFill>
              </a:rPr>
              <a:t>parámetro </a:t>
            </a:r>
            <a:r>
              <a:rPr lang="es-CO" sz="3000" dirty="0">
                <a:solidFill>
                  <a:schemeClr val="tx1"/>
                </a:solidFill>
              </a:rPr>
              <a:t>que indica la cantidad de </a:t>
            </a:r>
            <a:r>
              <a:rPr lang="es-CO" sz="3000" dirty="0" smtClean="0">
                <a:solidFill>
                  <a:schemeClr val="tx1"/>
                </a:solidFill>
              </a:rPr>
              <a:t>imágenes </a:t>
            </a:r>
            <a:r>
              <a:rPr lang="es-CO" sz="3000" dirty="0">
                <a:solidFill>
                  <a:schemeClr val="tx1"/>
                </a:solidFill>
              </a:rPr>
              <a:t>fijas que muestra un video digital por segundo.</a:t>
            </a:r>
          </a:p>
          <a:p>
            <a:r>
              <a:rPr lang="es-CO" sz="3000" dirty="0">
                <a:solidFill>
                  <a:schemeClr val="tx1"/>
                </a:solidFill>
              </a:rPr>
              <a:t>Valores </a:t>
            </a:r>
            <a:r>
              <a:rPr lang="es-CO" sz="3000" dirty="0" smtClean="0">
                <a:solidFill>
                  <a:schemeClr val="tx1"/>
                </a:solidFill>
              </a:rPr>
              <a:t>estándar </a:t>
            </a:r>
            <a:r>
              <a:rPr lang="es-CO" sz="3000" dirty="0">
                <a:solidFill>
                  <a:schemeClr val="tx1"/>
                </a:solidFill>
              </a:rPr>
              <a:t>de FPS:</a:t>
            </a:r>
          </a:p>
          <a:p>
            <a:pPr lvl="1"/>
            <a:r>
              <a:rPr lang="es-CO" sz="3000" dirty="0">
                <a:solidFill>
                  <a:schemeClr val="tx1"/>
                </a:solidFill>
              </a:rPr>
              <a:t>Dibujos animados --&gt; 15fps</a:t>
            </a:r>
          </a:p>
          <a:p>
            <a:pPr lvl="1"/>
            <a:r>
              <a:rPr lang="es-CO" sz="3000" dirty="0">
                <a:solidFill>
                  <a:schemeClr val="tx1"/>
                </a:solidFill>
              </a:rPr>
              <a:t>Cine --&gt; 24fps</a:t>
            </a:r>
          </a:p>
          <a:p>
            <a:pPr lvl="1"/>
            <a:r>
              <a:rPr lang="es-CO" sz="3000" dirty="0">
                <a:solidFill>
                  <a:schemeClr val="tx1"/>
                </a:solidFill>
              </a:rPr>
              <a:t>TV o video PAL --&gt; 25fps</a:t>
            </a:r>
          </a:p>
          <a:p>
            <a:pPr lvl="1"/>
            <a:r>
              <a:rPr lang="es-CO" sz="3000" dirty="0">
                <a:solidFill>
                  <a:schemeClr val="tx1"/>
                </a:solidFill>
              </a:rPr>
              <a:t>TV o video NTSC --&gt; 29,97fps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2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/>
              <a:t>Tipos de archivos de video: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568952" cy="4752528"/>
          </a:xfrm>
        </p:spPr>
        <p:txBody>
          <a:bodyPr>
            <a:normAutofit fontScale="70000" lnSpcReduction="20000"/>
          </a:bodyPr>
          <a:lstStyle/>
          <a:p>
            <a:r>
              <a:rPr lang="es-CO" dirty="0">
                <a:solidFill>
                  <a:schemeClr val="tx1"/>
                </a:solidFill>
              </a:rPr>
              <a:t>AVI: formato originario de Windows y por ello el mas extendido. Sin comprimir (ocupa alrededor de 30 Gb/hora)</a:t>
            </a:r>
          </a:p>
          <a:p>
            <a:r>
              <a:rPr lang="es-CO" dirty="0">
                <a:solidFill>
                  <a:schemeClr val="tx1"/>
                </a:solidFill>
              </a:rPr>
              <a:t>MOV: formato de los sistemas Macintosh. Necesita el reproductor </a:t>
            </a:r>
            <a:r>
              <a:rPr lang="es-CO" dirty="0" err="1">
                <a:solidFill>
                  <a:schemeClr val="tx1"/>
                </a:solidFill>
              </a:rPr>
              <a:t>Quicktime</a:t>
            </a:r>
            <a:r>
              <a:rPr lang="es-CO" dirty="0">
                <a:solidFill>
                  <a:schemeClr val="tx1"/>
                </a:solidFill>
              </a:rPr>
              <a:t> Player.</a:t>
            </a:r>
          </a:p>
          <a:p>
            <a:r>
              <a:rPr lang="es-CO" dirty="0">
                <a:solidFill>
                  <a:schemeClr val="tx1"/>
                </a:solidFill>
              </a:rPr>
              <a:t>WMV: creado por Microsoft para su soporte Windows Media.</a:t>
            </a:r>
          </a:p>
          <a:p>
            <a:r>
              <a:rPr lang="es-CO" dirty="0">
                <a:solidFill>
                  <a:schemeClr val="tx1"/>
                </a:solidFill>
              </a:rPr>
              <a:t>RV: formato especializado en el </a:t>
            </a:r>
            <a:r>
              <a:rPr lang="es-CO" dirty="0" err="1">
                <a:solidFill>
                  <a:schemeClr val="tx1"/>
                </a:solidFill>
              </a:rPr>
              <a:t>streaming</a:t>
            </a:r>
            <a:r>
              <a:rPr lang="es-CO" dirty="0">
                <a:solidFill>
                  <a:schemeClr val="tx1"/>
                </a:solidFill>
              </a:rPr>
              <a:t> </a:t>
            </a:r>
            <a:r>
              <a:rPr lang="es-CO" dirty="0" smtClean="0">
                <a:solidFill>
                  <a:schemeClr val="tx1"/>
                </a:solidFill>
              </a:rPr>
              <a:t>(emisión </a:t>
            </a:r>
            <a:r>
              <a:rPr lang="es-CO" dirty="0">
                <a:solidFill>
                  <a:schemeClr val="tx1"/>
                </a:solidFill>
              </a:rPr>
              <a:t>online). Necesita el reproductor Real </a:t>
            </a:r>
            <a:r>
              <a:rPr lang="es-CO" dirty="0" err="1">
                <a:solidFill>
                  <a:schemeClr val="tx1"/>
                </a:solidFill>
              </a:rPr>
              <a:t>One</a:t>
            </a:r>
            <a:r>
              <a:rPr lang="es-CO" dirty="0">
                <a:solidFill>
                  <a:schemeClr val="tx1"/>
                </a:solidFill>
              </a:rPr>
              <a:t>.</a:t>
            </a:r>
          </a:p>
          <a:p>
            <a:r>
              <a:rPr lang="es-CO" dirty="0">
                <a:solidFill>
                  <a:schemeClr val="tx1"/>
                </a:solidFill>
              </a:rPr>
              <a:t>MPEG: formato de </a:t>
            </a:r>
            <a:r>
              <a:rPr lang="es-CO" dirty="0" smtClean="0">
                <a:solidFill>
                  <a:schemeClr val="tx1"/>
                </a:solidFill>
              </a:rPr>
              <a:t>compresión </a:t>
            </a:r>
            <a:r>
              <a:rPr lang="es-CO" dirty="0">
                <a:solidFill>
                  <a:schemeClr val="tx1"/>
                </a:solidFill>
              </a:rPr>
              <a:t>con pérdidas</a:t>
            </a:r>
            <a:r>
              <a:rPr lang="es-CO" dirty="0" smtClean="0">
                <a:solidFill>
                  <a:schemeClr val="tx1"/>
                </a:solidFill>
              </a:rPr>
              <a:t>. Tres </a:t>
            </a:r>
            <a:r>
              <a:rPr lang="es-CO" dirty="0">
                <a:solidFill>
                  <a:schemeClr val="tx1"/>
                </a:solidFill>
              </a:rPr>
              <a:t>niveles de calidad</a:t>
            </a:r>
          </a:p>
          <a:p>
            <a:pPr lvl="1"/>
            <a:r>
              <a:rPr lang="es-CO" dirty="0">
                <a:solidFill>
                  <a:schemeClr val="tx1"/>
                </a:solidFill>
              </a:rPr>
              <a:t>MPEG-1: se utiliza en Video-CD. </a:t>
            </a:r>
            <a:r>
              <a:rPr lang="es-CO" dirty="0" smtClean="0">
                <a:solidFill>
                  <a:schemeClr val="tx1"/>
                </a:solidFill>
              </a:rPr>
              <a:t>Extensión </a:t>
            </a:r>
            <a:r>
              <a:rPr lang="es-CO" dirty="0">
                <a:solidFill>
                  <a:schemeClr val="tx1"/>
                </a:solidFill>
              </a:rPr>
              <a:t>.</a:t>
            </a:r>
            <a:r>
              <a:rPr lang="es-CO" dirty="0" err="1">
                <a:solidFill>
                  <a:schemeClr val="tx1"/>
                </a:solidFill>
              </a:rPr>
              <a:t>mpg</a:t>
            </a:r>
            <a:endParaRPr lang="es-CO" dirty="0">
              <a:solidFill>
                <a:schemeClr val="tx1"/>
              </a:solidFill>
            </a:endParaRPr>
          </a:p>
          <a:p>
            <a:pPr lvl="1"/>
            <a:r>
              <a:rPr lang="es-CO" dirty="0">
                <a:solidFill>
                  <a:schemeClr val="tx1"/>
                </a:solidFill>
              </a:rPr>
              <a:t>MPEG-2: se usa en </a:t>
            </a:r>
            <a:r>
              <a:rPr lang="es-CO" dirty="0" err="1">
                <a:solidFill>
                  <a:schemeClr val="tx1"/>
                </a:solidFill>
              </a:rPr>
              <a:t>Super</a:t>
            </a:r>
            <a:r>
              <a:rPr lang="es-CO" dirty="0">
                <a:solidFill>
                  <a:schemeClr val="tx1"/>
                </a:solidFill>
              </a:rPr>
              <a:t> Video-CD,DVD y en la alta </a:t>
            </a:r>
            <a:r>
              <a:rPr lang="es-CO" dirty="0" smtClean="0">
                <a:solidFill>
                  <a:schemeClr val="tx1"/>
                </a:solidFill>
              </a:rPr>
              <a:t>definición .Extensión </a:t>
            </a:r>
            <a:r>
              <a:rPr lang="es-CO" dirty="0">
                <a:solidFill>
                  <a:schemeClr val="tx1"/>
                </a:solidFill>
              </a:rPr>
              <a:t>.</a:t>
            </a:r>
            <a:r>
              <a:rPr lang="es-CO" dirty="0" err="1">
                <a:solidFill>
                  <a:schemeClr val="tx1"/>
                </a:solidFill>
              </a:rPr>
              <a:t>mpg</a:t>
            </a:r>
            <a:r>
              <a:rPr lang="es-CO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CO" dirty="0">
                <a:solidFill>
                  <a:schemeClr val="tx1"/>
                </a:solidFill>
              </a:rPr>
              <a:t>MPEG-4: se usa para convertir los archivos comprimidos en DIVX en formato AVI. </a:t>
            </a:r>
            <a:r>
              <a:rPr lang="es-CO" smtClean="0">
                <a:solidFill>
                  <a:schemeClr val="tx1"/>
                </a:solidFill>
              </a:rPr>
              <a:t>Extensión </a:t>
            </a:r>
            <a:r>
              <a:rPr lang="es-CO" dirty="0">
                <a:solidFill>
                  <a:schemeClr val="tx1"/>
                </a:solidFill>
              </a:rPr>
              <a:t>.mp4.</a:t>
            </a:r>
          </a:p>
          <a:p>
            <a:pPr lvl="3"/>
            <a:r>
              <a:rPr lang="es-CO" dirty="0">
                <a:solidFill>
                  <a:schemeClr val="tx1"/>
                </a:solidFill>
              </a:rPr>
              <a:t>DIVX: programa compresor de video que permite que las </a:t>
            </a:r>
            <a:r>
              <a:rPr lang="es-CO" dirty="0" smtClean="0">
                <a:solidFill>
                  <a:schemeClr val="tx1"/>
                </a:solidFill>
              </a:rPr>
              <a:t>películas </a:t>
            </a:r>
            <a:r>
              <a:rPr lang="es-CO" dirty="0">
                <a:solidFill>
                  <a:schemeClr val="tx1"/>
                </a:solidFill>
              </a:rPr>
              <a:t>ocupen menos espacio.</a:t>
            </a:r>
          </a:p>
          <a:p>
            <a:r>
              <a:rPr lang="es-CO" dirty="0">
                <a:solidFill>
                  <a:schemeClr val="tx1"/>
                </a:solidFill>
              </a:rPr>
              <a:t>FLV(Flash Video): este formato es el de las </a:t>
            </a:r>
            <a:r>
              <a:rPr lang="es-CO" dirty="0" smtClean="0">
                <a:solidFill>
                  <a:schemeClr val="tx1"/>
                </a:solidFill>
              </a:rPr>
              <a:t>películas </a:t>
            </a:r>
            <a:r>
              <a:rPr lang="es-CO" dirty="0">
                <a:solidFill>
                  <a:schemeClr val="tx1"/>
                </a:solidFill>
              </a:rPr>
              <a:t>realizadas con software Flash.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95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TUTORIAL  WIDEO.CO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hlinkClick r:id="rId3"/>
              </a:rPr>
              <a:t>http://www.youtube.com/watch?v=tdbBMKL7RWc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0177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EJEMPLO DE VIDEO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hlinkClick r:id="rId2"/>
              </a:rPr>
              <a:t>http://www.youtube.com/watch?v=FRFJgDGfGdA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65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OTRO EDITOR DE VIDEO ONLINE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smtClean="0">
                <a:hlinkClick r:id="rId2"/>
              </a:rPr>
              <a:t>https://videolean.com/</a:t>
            </a:r>
            <a:r>
              <a:rPr lang="es-CO" smtClean="0"/>
              <a:t> 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68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/>
              <a:t>CAPTURA DE VIDEO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424936" cy="4680520"/>
          </a:xfrm>
        </p:spPr>
        <p:txBody>
          <a:bodyPr>
            <a:normAutofit lnSpcReduction="10000"/>
          </a:bodyPr>
          <a:lstStyle/>
          <a:p>
            <a:r>
              <a:rPr lang="es-CO" b="1" dirty="0"/>
              <a:t>·</a:t>
            </a:r>
            <a:r>
              <a:rPr lang="es-CO" b="1" dirty="0">
                <a:solidFill>
                  <a:schemeClr val="tx1"/>
                </a:solidFill>
              </a:rPr>
              <a:t>Dispositivos </a:t>
            </a:r>
            <a:r>
              <a:rPr lang="es-CO" b="1" dirty="0" smtClean="0">
                <a:solidFill>
                  <a:schemeClr val="tx1"/>
                </a:solidFill>
              </a:rPr>
              <a:t>analógicos</a:t>
            </a:r>
            <a:r>
              <a:rPr lang="es-CO" dirty="0">
                <a:solidFill>
                  <a:schemeClr val="tx1"/>
                </a:solidFill>
              </a:rPr>
              <a:t/>
            </a:r>
            <a:br>
              <a:rPr lang="es-CO" dirty="0">
                <a:solidFill>
                  <a:schemeClr val="tx1"/>
                </a:solidFill>
              </a:rPr>
            </a:br>
            <a:endParaRPr lang="es-CO" dirty="0">
              <a:solidFill>
                <a:schemeClr val="tx1"/>
              </a:solidFill>
            </a:endParaRPr>
          </a:p>
          <a:p>
            <a:r>
              <a:rPr lang="es-CO" dirty="0">
                <a:solidFill>
                  <a:schemeClr val="tx1"/>
                </a:solidFill>
              </a:rPr>
              <a:t>Para digitalizar un vídeo VHS, nuestro ordenador deberá disponer una tarjeta </a:t>
            </a:r>
            <a:r>
              <a:rPr lang="es-CO" dirty="0" err="1">
                <a:solidFill>
                  <a:schemeClr val="tx1"/>
                </a:solidFill>
              </a:rPr>
              <a:t>capturadora</a:t>
            </a:r>
            <a:r>
              <a:rPr lang="es-CO" dirty="0">
                <a:solidFill>
                  <a:schemeClr val="tx1"/>
                </a:solidFill>
              </a:rPr>
              <a:t> de vídeo que tenga entradas de vídeo compuesto mediante conectores RCA o </a:t>
            </a:r>
            <a:r>
              <a:rPr lang="es-CO" dirty="0" smtClean="0">
                <a:solidFill>
                  <a:schemeClr val="tx1"/>
                </a:solidFill>
              </a:rPr>
              <a:t>Súper </a:t>
            </a:r>
            <a:r>
              <a:rPr lang="es-CO" dirty="0">
                <a:solidFill>
                  <a:schemeClr val="tx1"/>
                </a:solidFill>
              </a:rPr>
              <a:t>Vídeo. Estas </a:t>
            </a:r>
            <a:r>
              <a:rPr lang="es-CO" dirty="0" smtClean="0">
                <a:solidFill>
                  <a:schemeClr val="tx1"/>
                </a:solidFill>
              </a:rPr>
              <a:t>tarjetas </a:t>
            </a:r>
            <a:r>
              <a:rPr lang="es-CO" dirty="0">
                <a:solidFill>
                  <a:schemeClr val="tx1"/>
                </a:solidFill>
              </a:rPr>
              <a:t>suelen venir acompañadas de un software que facilita la captura de la imagen y solo hay que presionar el </a:t>
            </a:r>
            <a:r>
              <a:rPr lang="es-CO" dirty="0" smtClean="0">
                <a:solidFill>
                  <a:schemeClr val="tx1"/>
                </a:solidFill>
              </a:rPr>
              <a:t>botón </a:t>
            </a:r>
            <a:r>
              <a:rPr lang="es-CO" dirty="0">
                <a:solidFill>
                  <a:schemeClr val="tx1"/>
                </a:solidFill>
              </a:rPr>
              <a:t>Record para que combine la captura.</a:t>
            </a:r>
          </a:p>
        </p:txBody>
      </p:sp>
    </p:spTree>
    <p:extLst>
      <p:ext uri="{BB962C8B-B14F-4D97-AF65-F5344CB8AC3E}">
        <p14:creationId xmlns:p14="http://schemas.microsoft.com/office/powerpoint/2010/main" val="38970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/>
              <a:t>Cámaras </a:t>
            </a:r>
            <a:r>
              <a:rPr lang="es-CO" b="1" dirty="0"/>
              <a:t>de video digital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320480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Cámaras </a:t>
            </a:r>
            <a:r>
              <a:rPr lang="es-CO" dirty="0">
                <a:solidFill>
                  <a:schemeClr val="tx1"/>
                </a:solidFill>
              </a:rPr>
              <a:t>mini DV</a:t>
            </a:r>
            <a:br>
              <a:rPr lang="es-CO" dirty="0">
                <a:solidFill>
                  <a:schemeClr val="tx1"/>
                </a:solidFill>
              </a:rPr>
            </a:br>
            <a:endParaRPr lang="es-CO" dirty="0">
              <a:solidFill>
                <a:schemeClr val="tx1"/>
              </a:solidFill>
            </a:endParaRPr>
          </a:p>
          <a:p>
            <a:r>
              <a:rPr lang="es-CO" dirty="0">
                <a:solidFill>
                  <a:schemeClr val="tx1"/>
                </a:solidFill>
              </a:rPr>
              <a:t>- </a:t>
            </a:r>
            <a:r>
              <a:rPr lang="es-CO" dirty="0" smtClean="0">
                <a:solidFill>
                  <a:schemeClr val="tx1"/>
                </a:solidFill>
              </a:rPr>
              <a:t>Cámaras </a:t>
            </a:r>
            <a:r>
              <a:rPr lang="es-CO" dirty="0">
                <a:solidFill>
                  <a:schemeClr val="tx1"/>
                </a:solidFill>
              </a:rPr>
              <a:t>DVD</a:t>
            </a:r>
            <a:br>
              <a:rPr lang="es-CO" dirty="0">
                <a:solidFill>
                  <a:schemeClr val="tx1"/>
                </a:solidFill>
              </a:rPr>
            </a:br>
            <a:endParaRPr lang="es-CO" dirty="0">
              <a:solidFill>
                <a:schemeClr val="tx1"/>
              </a:solidFill>
            </a:endParaRPr>
          </a:p>
          <a:p>
            <a:r>
              <a:rPr lang="es-CO" dirty="0">
                <a:solidFill>
                  <a:schemeClr val="tx1"/>
                </a:solidFill>
              </a:rPr>
              <a:t>- </a:t>
            </a:r>
            <a:r>
              <a:rPr lang="es-CO" dirty="0" smtClean="0">
                <a:solidFill>
                  <a:schemeClr val="tx1"/>
                </a:solidFill>
              </a:rPr>
              <a:t>Cámaras </a:t>
            </a:r>
            <a:r>
              <a:rPr lang="es-CO" dirty="0">
                <a:solidFill>
                  <a:schemeClr val="tx1"/>
                </a:solidFill>
              </a:rPr>
              <a:t>de memoria</a:t>
            </a:r>
          </a:p>
        </p:txBody>
      </p:sp>
      <p:pic>
        <p:nvPicPr>
          <p:cNvPr id="2050" name="Picture 2" descr="http://4.bp.blogspot.com/_4JyL9SIiHB8/S5KloLwP64I/AAAAAAAAAAk/D_NiN4S7Z1w/s200/1151739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8" y="1700808"/>
            <a:ext cx="272653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.bp.blogspot.com/_4JyL9SIiHB8/S5KmXxAv4HI/AAAAAAAAAAs/i-qBHfqmu0g/s200/sony-dcr-dvd810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72388"/>
            <a:ext cx="2553072" cy="253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2.bp.blogspot.com/_4JyL9SIiHB8/S5KnFeWgS0I/AAAAAAAAAA0/uvg1ngRMAkY/s320/HDR-CX1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8" y="4149080"/>
            <a:ext cx="2510511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3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/>
              <a:t>Otros dispositivos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/>
          </a:bodyPr>
          <a:lstStyle/>
          <a:p>
            <a:r>
              <a:rPr lang="es-CO" sz="5400" dirty="0">
                <a:solidFill>
                  <a:schemeClr val="tx1"/>
                </a:solidFill>
              </a:rPr>
              <a:t>Webcam</a:t>
            </a:r>
            <a:br>
              <a:rPr lang="es-CO" sz="5400" dirty="0">
                <a:solidFill>
                  <a:schemeClr val="tx1"/>
                </a:solidFill>
              </a:rPr>
            </a:br>
            <a:endParaRPr lang="es-CO" sz="5400" dirty="0">
              <a:solidFill>
                <a:schemeClr val="tx1"/>
              </a:solidFill>
            </a:endParaRPr>
          </a:p>
          <a:p>
            <a:r>
              <a:rPr lang="es-CO" sz="5400" dirty="0">
                <a:solidFill>
                  <a:schemeClr val="tx1"/>
                </a:solidFill>
              </a:rPr>
              <a:t>- </a:t>
            </a:r>
            <a:r>
              <a:rPr lang="es-CO" sz="5400" dirty="0" err="1">
                <a:solidFill>
                  <a:schemeClr val="tx1"/>
                </a:solidFill>
              </a:rPr>
              <a:t>Telefonos</a:t>
            </a:r>
            <a:r>
              <a:rPr lang="es-CO" sz="5400" dirty="0">
                <a:solidFill>
                  <a:schemeClr val="tx1"/>
                </a:solidFill>
              </a:rPr>
              <a:t> móviles.</a:t>
            </a:r>
            <a:br>
              <a:rPr lang="es-CO" sz="5400" dirty="0">
                <a:solidFill>
                  <a:schemeClr val="tx1"/>
                </a:solidFill>
              </a:rPr>
            </a:br>
            <a:endParaRPr lang="es-CO" sz="5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3.bp.blogspot.com/_4JyL9SIiHB8/S5Kn4cy1MAI/AAAAAAAAAA8/76ZokDr4KdA/s320/webcam_logitech_quickcam_messenger_o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37626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4.bp.blogspot.com/_4JyL9SIiHB8/S5KoP0xQoZI/AAAAAAAAABE/xSmfCuDNXdo/s320/cht-telefono-mov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45024"/>
            <a:ext cx="1656184" cy="196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6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EDICIÓN DE SONIDO DIGITAL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608512"/>
          </a:xfrm>
        </p:spPr>
        <p:txBody>
          <a:bodyPr>
            <a:normAutofit lnSpcReduction="10000"/>
          </a:bodyPr>
          <a:lstStyle/>
          <a:p>
            <a:r>
              <a:rPr lang="es-CO" dirty="0">
                <a:solidFill>
                  <a:schemeClr val="tx1"/>
                </a:solidFill>
              </a:rPr>
              <a:t>Para editar el sonido digital usaremos un programa de software libre llamado, </a:t>
            </a:r>
            <a:r>
              <a:rPr lang="es-CO" dirty="0" err="1">
                <a:solidFill>
                  <a:schemeClr val="tx1"/>
                </a:solidFill>
              </a:rPr>
              <a:t>Audacity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dirty="0">
                <a:solidFill>
                  <a:schemeClr val="tx1"/>
                </a:solidFill>
              </a:rPr>
              <a:t>Con este programa podemos abrir archivos en formato WAV, MP3 y OGG.</a:t>
            </a:r>
          </a:p>
          <a:p>
            <a:r>
              <a:rPr lang="es-CO" dirty="0">
                <a:solidFill>
                  <a:schemeClr val="tx1"/>
                </a:solidFill>
              </a:rPr>
              <a:t>Ofrece multitud de herramientas y efectos que pueden aplicarse a la onda de sonido digital.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También </a:t>
            </a:r>
            <a:r>
              <a:rPr lang="es-CO" dirty="0">
                <a:solidFill>
                  <a:schemeClr val="tx1"/>
                </a:solidFill>
              </a:rPr>
              <a:t>nos permite mezclar varias pistas de audio para que se reproduzcan </a:t>
            </a:r>
            <a:r>
              <a:rPr lang="es-CO" dirty="0" smtClean="0">
                <a:solidFill>
                  <a:schemeClr val="tx1"/>
                </a:solidFill>
              </a:rPr>
              <a:t>simultáneamente </a:t>
            </a:r>
            <a:r>
              <a:rPr lang="es-CO" dirty="0">
                <a:solidFill>
                  <a:schemeClr val="tx1"/>
                </a:solidFill>
              </a:rPr>
              <a:t>o mezclar varias ondas en una misma pista.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599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7249" y="26064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FORMATO DE AUDIO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784976" cy="4824536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tx1"/>
                </a:solidFill>
              </a:rPr>
              <a:t>Mas utilizados:</a:t>
            </a:r>
          </a:p>
          <a:p>
            <a:r>
              <a:rPr lang="es-CO" b="1" dirty="0">
                <a:solidFill>
                  <a:schemeClr val="tx1"/>
                </a:solidFill>
              </a:rPr>
              <a:t>WAV</a:t>
            </a:r>
            <a:r>
              <a:rPr lang="es-CO" dirty="0">
                <a:solidFill>
                  <a:schemeClr val="tx1"/>
                </a:solidFill>
              </a:rPr>
              <a:t>(.</a:t>
            </a:r>
            <a:r>
              <a:rPr lang="es-CO" dirty="0" err="1">
                <a:solidFill>
                  <a:schemeClr val="tx1"/>
                </a:solidFill>
              </a:rPr>
              <a:t>wav</a:t>
            </a:r>
            <a:r>
              <a:rPr lang="es-CO" dirty="0">
                <a:solidFill>
                  <a:schemeClr val="tx1"/>
                </a:solidFill>
              </a:rPr>
              <a:t>): desarrollado por </a:t>
            </a:r>
            <a:r>
              <a:rPr lang="es-CO" dirty="0" err="1">
                <a:solidFill>
                  <a:schemeClr val="tx1"/>
                </a:solidFill>
              </a:rPr>
              <a:t>Microsof</a:t>
            </a:r>
            <a:r>
              <a:rPr lang="es-CO" dirty="0">
                <a:solidFill>
                  <a:schemeClr val="tx1"/>
                </a:solidFill>
              </a:rPr>
              <a:t> e IBM. Archivos mono y </a:t>
            </a:r>
            <a:r>
              <a:rPr lang="es-CO" dirty="0" smtClean="0">
                <a:solidFill>
                  <a:schemeClr val="tx1"/>
                </a:solidFill>
              </a:rPr>
              <a:t>estéreo </a:t>
            </a:r>
            <a:r>
              <a:rPr lang="es-CO" dirty="0">
                <a:solidFill>
                  <a:schemeClr val="tx1"/>
                </a:solidFill>
              </a:rPr>
              <a:t>con diversos tamaños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b="1" dirty="0">
                <a:solidFill>
                  <a:schemeClr val="tx1"/>
                </a:solidFill>
              </a:rPr>
              <a:t>MIDI</a:t>
            </a:r>
            <a:r>
              <a:rPr lang="es-CO" dirty="0">
                <a:solidFill>
                  <a:schemeClr val="tx1"/>
                </a:solidFill>
              </a:rPr>
              <a:t>(.</a:t>
            </a:r>
            <a:r>
              <a:rPr lang="es-CO" dirty="0" err="1">
                <a:solidFill>
                  <a:schemeClr val="tx1"/>
                </a:solidFill>
              </a:rPr>
              <a:t>mid</a:t>
            </a:r>
            <a:r>
              <a:rPr lang="es-CO" dirty="0">
                <a:solidFill>
                  <a:schemeClr val="tx1"/>
                </a:solidFill>
              </a:rPr>
              <a:t>): protocolos de comunicaciones entre instrumentos musicales digitales y el ordenador. Procesa </a:t>
            </a:r>
            <a:r>
              <a:rPr lang="es-CO" dirty="0" smtClean="0">
                <a:solidFill>
                  <a:schemeClr val="tx1"/>
                </a:solidFill>
              </a:rPr>
              <a:t>información </a:t>
            </a:r>
            <a:r>
              <a:rPr lang="es-CO" dirty="0">
                <a:solidFill>
                  <a:schemeClr val="tx1"/>
                </a:solidFill>
              </a:rPr>
              <a:t>del </a:t>
            </a:r>
            <a:r>
              <a:rPr lang="es-CO" dirty="0" smtClean="0">
                <a:solidFill>
                  <a:schemeClr val="tx1"/>
                </a:solidFill>
              </a:rPr>
              <a:t>instrumento </a:t>
            </a:r>
            <a:r>
              <a:rPr lang="es-CO" dirty="0">
                <a:solidFill>
                  <a:schemeClr val="tx1"/>
                </a:solidFill>
              </a:rPr>
              <a:t>que se toca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O" b="1" dirty="0">
                <a:solidFill>
                  <a:schemeClr val="tx1"/>
                </a:solidFill>
              </a:rPr>
              <a:t>CD-A</a:t>
            </a:r>
            <a:r>
              <a:rPr lang="es-CO" dirty="0">
                <a:solidFill>
                  <a:schemeClr val="tx1"/>
                </a:solidFill>
              </a:rPr>
              <a:t>: CD audio es un </a:t>
            </a:r>
            <a:r>
              <a:rPr lang="es-CO" dirty="0" smtClean="0">
                <a:solidFill>
                  <a:schemeClr val="tx1"/>
                </a:solidFill>
              </a:rPr>
              <a:t>estándar </a:t>
            </a:r>
            <a:r>
              <a:rPr lang="es-CO" dirty="0">
                <a:solidFill>
                  <a:schemeClr val="tx1"/>
                </a:solidFill>
              </a:rPr>
              <a:t>de calidad para un archivo </a:t>
            </a:r>
            <a:r>
              <a:rPr lang="es-CO" dirty="0" err="1">
                <a:solidFill>
                  <a:schemeClr val="tx1"/>
                </a:solidFill>
              </a:rPr>
              <a:t>wav</a:t>
            </a:r>
            <a:r>
              <a:rPr lang="es-CO" dirty="0">
                <a:solidFill>
                  <a:schemeClr val="tx1"/>
                </a:solidFill>
              </a:rPr>
              <a:t> que da una calidad de CD digital</a:t>
            </a:r>
            <a:r>
              <a:rPr lang="es-CO" dirty="0" smtClean="0">
                <a:solidFill>
                  <a:schemeClr val="tx1"/>
                </a:solidFill>
              </a:rPr>
              <a:t>. Frecuencia </a:t>
            </a:r>
            <a:r>
              <a:rPr lang="es-CO" dirty="0">
                <a:solidFill>
                  <a:schemeClr val="tx1"/>
                </a:solidFill>
              </a:rPr>
              <a:t>de muestreo de 44100 Hz.</a:t>
            </a:r>
          </a:p>
          <a:p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4.bp.blogspot.com/_4JyL9SIiHB8/S5Kg0oBF7fI/AAAAAAAAAAM/t8zEwOSgFaY/s320/WAV%5B1%5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" y="1772816"/>
            <a:ext cx="99611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entros.edu.xunta.es/iesleiraspulpeiro/departamentos/musica/imaxes/gifs_jpgs/icono_midi1_corregi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" y="3573016"/>
            <a:ext cx="60007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2.bp.blogspot.com/_4JyL9SIiHB8/S5Kiql1PKmI/AAAAAAAAAAU/Hk_lfbkCoOc/s320/cdafi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178" y="551723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6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FORMATO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568952" cy="5157192"/>
          </a:xfrm>
        </p:spPr>
        <p:txBody>
          <a:bodyPr>
            <a:normAutofit/>
          </a:bodyPr>
          <a:lstStyle/>
          <a:p>
            <a:r>
              <a:rPr lang="es-CO" sz="5400" b="1" dirty="0">
                <a:solidFill>
                  <a:schemeClr val="tx1"/>
                </a:solidFill>
              </a:rPr>
              <a:t>MP3</a:t>
            </a:r>
            <a:r>
              <a:rPr lang="es-CO" sz="5400" dirty="0">
                <a:solidFill>
                  <a:schemeClr val="tx1"/>
                </a:solidFill>
              </a:rPr>
              <a:t>: formato de audio comprimido con pérdidas</a:t>
            </a:r>
            <a:r>
              <a:rPr lang="es-CO" sz="5400" dirty="0" smtClean="0">
                <a:solidFill>
                  <a:schemeClr val="tx1"/>
                </a:solidFill>
              </a:rPr>
              <a:t>. Elimina </a:t>
            </a:r>
            <a:r>
              <a:rPr lang="es-CO" sz="5400" dirty="0">
                <a:solidFill>
                  <a:schemeClr val="tx1"/>
                </a:solidFill>
              </a:rPr>
              <a:t>parte del sonido que no es capaz de diferenciar el </a:t>
            </a:r>
            <a:r>
              <a:rPr lang="es-CO" sz="5400" dirty="0" smtClean="0">
                <a:solidFill>
                  <a:schemeClr val="tx1"/>
                </a:solidFill>
              </a:rPr>
              <a:t>oído </a:t>
            </a:r>
            <a:r>
              <a:rPr lang="es-CO" sz="5400" dirty="0">
                <a:solidFill>
                  <a:schemeClr val="tx1"/>
                </a:solidFill>
              </a:rPr>
              <a:t>humano</a:t>
            </a:r>
            <a:r>
              <a:rPr lang="es-CO" sz="5400" dirty="0" smtClean="0">
                <a:solidFill>
                  <a:schemeClr val="tx1"/>
                </a:solidFill>
              </a:rPr>
              <a:t>. Es </a:t>
            </a:r>
            <a:r>
              <a:rPr lang="es-CO" sz="5400" dirty="0">
                <a:solidFill>
                  <a:schemeClr val="tx1"/>
                </a:solidFill>
              </a:rPr>
              <a:t>la doceava parte que su original </a:t>
            </a:r>
            <a:r>
              <a:rPr lang="es-CO" sz="5400" dirty="0" err="1">
                <a:solidFill>
                  <a:schemeClr val="tx1"/>
                </a:solidFill>
              </a:rPr>
              <a:t>wav</a:t>
            </a:r>
            <a:r>
              <a:rPr lang="es-CO" sz="5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9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5616624"/>
          </a:xfrm>
        </p:spPr>
        <p:txBody>
          <a:bodyPr>
            <a:normAutofit/>
          </a:bodyPr>
          <a:lstStyle/>
          <a:p>
            <a:r>
              <a:rPr lang="es-CO" sz="4800" b="1" dirty="0">
                <a:solidFill>
                  <a:schemeClr val="tx1"/>
                </a:solidFill>
              </a:rPr>
              <a:t>WMA</a:t>
            </a:r>
            <a:r>
              <a:rPr lang="es-CO" sz="4800" dirty="0">
                <a:solidFill>
                  <a:schemeClr val="tx1"/>
                </a:solidFill>
              </a:rPr>
              <a:t>: es un formato de audio comprimido con pérdidas, desarrollado por Microsoft. Compite con el MP3, pero el WMA tiene mayor calidad y la </a:t>
            </a:r>
            <a:r>
              <a:rPr lang="es-CO" sz="4800" dirty="0" smtClean="0">
                <a:solidFill>
                  <a:schemeClr val="tx1"/>
                </a:solidFill>
              </a:rPr>
              <a:t>información </a:t>
            </a:r>
            <a:r>
              <a:rPr lang="es-CO" sz="4800" dirty="0">
                <a:solidFill>
                  <a:schemeClr val="tx1"/>
                </a:solidFill>
              </a:rPr>
              <a:t>de autor añadida que evita el trafico ilegal de </a:t>
            </a:r>
            <a:r>
              <a:rPr lang="es-CO" sz="4800" dirty="0" smtClean="0">
                <a:solidFill>
                  <a:schemeClr val="tx1"/>
                </a:solidFill>
              </a:rPr>
              <a:t>música.</a:t>
            </a:r>
            <a:endParaRPr lang="es-CO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640960" cy="5760640"/>
          </a:xfrm>
        </p:spPr>
        <p:txBody>
          <a:bodyPr>
            <a:normAutofit/>
          </a:bodyPr>
          <a:lstStyle/>
          <a:p>
            <a:r>
              <a:rPr lang="es-CO" sz="6000" b="1" dirty="0">
                <a:solidFill>
                  <a:schemeClr val="tx1"/>
                </a:solidFill>
              </a:rPr>
              <a:t>REAL AUDIO (RM)</a:t>
            </a:r>
            <a:r>
              <a:rPr lang="es-CO" sz="6000" dirty="0">
                <a:solidFill>
                  <a:schemeClr val="tx1"/>
                </a:solidFill>
              </a:rPr>
              <a:t>: utilizado para la </a:t>
            </a:r>
            <a:r>
              <a:rPr lang="es-CO" sz="6000" dirty="0" smtClean="0">
                <a:solidFill>
                  <a:schemeClr val="tx1"/>
                </a:solidFill>
              </a:rPr>
              <a:t>reproducción </a:t>
            </a:r>
            <a:r>
              <a:rPr lang="es-CO" sz="6000" dirty="0">
                <a:solidFill>
                  <a:schemeClr val="tx1"/>
                </a:solidFill>
              </a:rPr>
              <a:t>en tiempo real desde internet. El archivo reproducido no es descargado.</a:t>
            </a:r>
          </a:p>
        </p:txBody>
      </p:sp>
    </p:spTree>
    <p:extLst>
      <p:ext uri="{BB962C8B-B14F-4D97-AF65-F5344CB8AC3E}">
        <p14:creationId xmlns:p14="http://schemas.microsoft.com/office/powerpoint/2010/main" val="16609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391</Words>
  <Application>Microsoft Office PowerPoint</Application>
  <PresentationFormat>Presentación en pantalla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CREA Y COMPARTE ASOMBROSOS VIDEOS</vt:lpstr>
      <vt:lpstr>CAPTURA DE VIDEO</vt:lpstr>
      <vt:lpstr>Cámaras de video digital</vt:lpstr>
      <vt:lpstr>Otros dispositivos</vt:lpstr>
      <vt:lpstr>EDICIÓN DE SONIDO DIGITAL</vt:lpstr>
      <vt:lpstr>FORMATO DE AUDIO</vt:lpstr>
      <vt:lpstr>FORMATO</vt:lpstr>
      <vt:lpstr>Presentación de PowerPoint</vt:lpstr>
      <vt:lpstr>Presentación de PowerPoint</vt:lpstr>
      <vt:lpstr>RESOLUCIÓN</vt:lpstr>
      <vt:lpstr>Fotogramas por segundo:</vt:lpstr>
      <vt:lpstr>Tipos de archivos de video:</vt:lpstr>
      <vt:lpstr>TUTORIAL  WIDEO.CO</vt:lpstr>
      <vt:lpstr>EJEMPLO DE VIDEO</vt:lpstr>
      <vt:lpstr>OTRO EDITOR DE VIDEO ONLINE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 Y COMPARTE ASOMBROSOS VIDEOS</dc:title>
  <dc:creator>ESTUDIANTE</dc:creator>
  <cp:lastModifiedBy>ESTUDIANTE</cp:lastModifiedBy>
  <cp:revision>15</cp:revision>
  <dcterms:created xsi:type="dcterms:W3CDTF">2014-05-21T13:07:12Z</dcterms:created>
  <dcterms:modified xsi:type="dcterms:W3CDTF">2014-05-26T17:49:19Z</dcterms:modified>
</cp:coreProperties>
</file>