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33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4BD8-2CB2-4E59-BEAC-5D431E4400B0}" type="datetimeFigureOut">
              <a:rPr lang="es-CO" smtClean="0"/>
              <a:pPr/>
              <a:t>07/07/2014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1473-0A4F-4312-8BA5-F0F752017CF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4BD8-2CB2-4E59-BEAC-5D431E4400B0}" type="datetimeFigureOut">
              <a:rPr lang="es-CO" smtClean="0"/>
              <a:pPr/>
              <a:t>07/07/2014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1473-0A4F-4312-8BA5-F0F752017CF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4BD8-2CB2-4E59-BEAC-5D431E4400B0}" type="datetimeFigureOut">
              <a:rPr lang="es-CO" smtClean="0"/>
              <a:pPr/>
              <a:t>07/07/2014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1473-0A4F-4312-8BA5-F0F752017CF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4BD8-2CB2-4E59-BEAC-5D431E4400B0}" type="datetimeFigureOut">
              <a:rPr lang="es-CO" smtClean="0"/>
              <a:pPr/>
              <a:t>07/07/2014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1473-0A4F-4312-8BA5-F0F752017CF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4BD8-2CB2-4E59-BEAC-5D431E4400B0}" type="datetimeFigureOut">
              <a:rPr lang="es-CO" smtClean="0"/>
              <a:pPr/>
              <a:t>07/07/2014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1473-0A4F-4312-8BA5-F0F752017CF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4BD8-2CB2-4E59-BEAC-5D431E4400B0}" type="datetimeFigureOut">
              <a:rPr lang="es-CO" smtClean="0"/>
              <a:pPr/>
              <a:t>07/07/2014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1473-0A4F-4312-8BA5-F0F752017CF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4BD8-2CB2-4E59-BEAC-5D431E4400B0}" type="datetimeFigureOut">
              <a:rPr lang="es-CO" smtClean="0"/>
              <a:pPr/>
              <a:t>07/07/2014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1473-0A4F-4312-8BA5-F0F752017CF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4BD8-2CB2-4E59-BEAC-5D431E4400B0}" type="datetimeFigureOut">
              <a:rPr lang="es-CO" smtClean="0"/>
              <a:pPr/>
              <a:t>07/07/2014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1473-0A4F-4312-8BA5-F0F752017CF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4BD8-2CB2-4E59-BEAC-5D431E4400B0}" type="datetimeFigureOut">
              <a:rPr lang="es-CO" smtClean="0"/>
              <a:pPr/>
              <a:t>07/07/2014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1473-0A4F-4312-8BA5-F0F752017CF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4BD8-2CB2-4E59-BEAC-5D431E4400B0}" type="datetimeFigureOut">
              <a:rPr lang="es-CO" smtClean="0"/>
              <a:pPr/>
              <a:t>07/07/2014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1473-0A4F-4312-8BA5-F0F752017CF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4BD8-2CB2-4E59-BEAC-5D431E4400B0}" type="datetimeFigureOut">
              <a:rPr lang="es-CO" smtClean="0"/>
              <a:pPr/>
              <a:t>07/07/2014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1473-0A4F-4312-8BA5-F0F752017CF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C4BD8-2CB2-4E59-BEAC-5D431E4400B0}" type="datetimeFigureOut">
              <a:rPr lang="es-CO" smtClean="0"/>
              <a:pPr/>
              <a:t>07/07/2014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31473-0A4F-4312-8BA5-F0F752017CF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Llamada de flecha cuádruple"/>
          <p:cNvSpPr/>
          <p:nvPr/>
        </p:nvSpPr>
        <p:spPr>
          <a:xfrm>
            <a:off x="1043608" y="188640"/>
            <a:ext cx="6912768" cy="6076056"/>
          </a:xfrm>
          <a:prstGeom prst="quadArrowCallout">
            <a:avLst/>
          </a:prstGeom>
          <a:solidFill>
            <a:srgbClr val="00339A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Flecha curvada hacia la derecha"/>
          <p:cNvSpPr/>
          <p:nvPr/>
        </p:nvSpPr>
        <p:spPr>
          <a:xfrm>
            <a:off x="2771800" y="1844824"/>
            <a:ext cx="1656184" cy="3024336"/>
          </a:xfrm>
          <a:prstGeom prst="curved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9" name="8 Flecha curvada hacia la derecha"/>
          <p:cNvSpPr/>
          <p:nvPr/>
        </p:nvSpPr>
        <p:spPr>
          <a:xfrm rot="10800000">
            <a:off x="4499992" y="1628800"/>
            <a:ext cx="1649589" cy="3096344"/>
          </a:xfrm>
          <a:prstGeom prst="curved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pic>
        <p:nvPicPr>
          <p:cNvPr id="11266" name="Picture 2" descr="https://encrypted-tbn0.gstatic.com/images?q=tbn:ANd9GcTua1DCBRUH8qm76WCuaMEXz9TWn4QVHHcqauUKC8P7jW8-82u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492896"/>
            <a:ext cx="1813248" cy="1512168"/>
          </a:xfrm>
          <a:prstGeom prst="rect">
            <a:avLst/>
          </a:prstGeom>
          <a:noFill/>
        </p:spPr>
      </p:pic>
      <p:pic>
        <p:nvPicPr>
          <p:cNvPr id="11267" name="Picture 3" descr="C:\Users\WILSON ARRUBLA M\Documents\CARPETAS COPIADAS EN MEMORIAS\2014 CLASES LISTAS PARA TECNOLOGÍA E INFORMATICA\GESTION DEL RIESGO 2014\coollogo_com-9846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81935"/>
            <a:ext cx="9144000" cy="576065"/>
          </a:xfrm>
          <a:prstGeom prst="rect">
            <a:avLst/>
          </a:prstGeom>
          <a:noFill/>
        </p:spPr>
      </p:pic>
      <p:pic>
        <p:nvPicPr>
          <p:cNvPr id="2050" name="Picture 2" descr="C:\Users\WILSON ARRUBLA M\Downloads\GIF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304256" cy="1700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2007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O" b="1" dirty="0" smtClean="0">
                <a:solidFill>
                  <a:srgbClr val="0070C0"/>
                </a:solidFill>
              </a:rPr>
              <a:t>AZUL</a:t>
            </a:r>
            <a:endParaRPr lang="es-CO" b="1" dirty="0">
              <a:solidFill>
                <a:srgbClr val="0070C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9144000" cy="58772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endParaRPr lang="es-CO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algn="just"/>
            <a:r>
              <a:rPr lang="es-CO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El </a:t>
            </a:r>
            <a:r>
              <a:rPr lang="es-CO" sz="20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azul es el color del cielo y del mar, </a:t>
            </a:r>
            <a:r>
              <a:rPr lang="es-CO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representa </a:t>
            </a:r>
            <a:r>
              <a:rPr lang="es-CO" sz="20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la lealtad, la confianza, la sabiduría, la inteligencia, la fe, la verdad y el cielo eterno.</a:t>
            </a:r>
          </a:p>
          <a:p>
            <a:pPr algn="just"/>
            <a:r>
              <a:rPr lang="es-CO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Es </a:t>
            </a:r>
            <a:r>
              <a:rPr lang="es-CO" sz="20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un color fuertemente ligado a la tranquilidad y la calma.</a:t>
            </a:r>
          </a:p>
          <a:p>
            <a:pPr algn="just"/>
            <a:r>
              <a:rPr lang="es-CO" sz="20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En heráldica el azul simboliza la sinceridad y la piedad.</a:t>
            </a:r>
          </a:p>
          <a:p>
            <a:pPr algn="just"/>
            <a:r>
              <a:rPr lang="es-CO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Representa </a:t>
            </a:r>
            <a:r>
              <a:rPr lang="es-CO" sz="20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productos relacionados con la limpieza (personal, hogar o industrial), y todo aquello relacionado directamente con:</a:t>
            </a:r>
          </a:p>
          <a:p>
            <a:pPr lvl="1" algn="just"/>
            <a:r>
              <a:rPr lang="es-CO" sz="20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El cielo (líneas aéreas, aeropuertos)</a:t>
            </a:r>
          </a:p>
          <a:p>
            <a:pPr lvl="1" algn="just"/>
            <a:r>
              <a:rPr lang="es-CO" sz="20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El aire (acondicionadores paracaidismo)</a:t>
            </a:r>
          </a:p>
          <a:p>
            <a:pPr lvl="1" algn="just"/>
            <a:r>
              <a:rPr lang="es-CO" sz="20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El mar (cruceros, vacaciones y deportes marítimos)</a:t>
            </a:r>
          </a:p>
          <a:p>
            <a:pPr lvl="1" algn="just"/>
            <a:r>
              <a:rPr lang="es-CO" sz="20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El agua (agua mineral, parques acuáticos, balnearios)</a:t>
            </a:r>
          </a:p>
          <a:p>
            <a:pPr algn="just"/>
            <a:r>
              <a:rPr lang="es-CO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El </a:t>
            </a:r>
            <a:r>
              <a:rPr lang="es-CO" sz="20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azul es un color frío ligado a la inteligencia y la </a:t>
            </a:r>
            <a:r>
              <a:rPr lang="es-CO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consciencia que tanto necesitamos cuando estamos frente a un riesgo.</a:t>
            </a:r>
            <a:endParaRPr lang="es-CO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lvl="1" algn="just"/>
            <a:r>
              <a:rPr lang="es-CO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El</a:t>
            </a:r>
            <a:r>
              <a:rPr lang="es-CO" sz="20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 azul oscuro representa el </a:t>
            </a:r>
            <a:r>
              <a:rPr lang="es-CO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conocimiento, </a:t>
            </a:r>
            <a:r>
              <a:rPr lang="es-CO" sz="20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l integridad, la seriedad y el poder.</a:t>
            </a:r>
          </a:p>
          <a:p>
            <a:pPr algn="just"/>
            <a:endParaRPr lang="es-CO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9269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O" b="1" dirty="0" smtClean="0">
                <a:solidFill>
                  <a:srgbClr val="FF0000"/>
                </a:solidFill>
              </a:rPr>
              <a:t>ROJO</a:t>
            </a:r>
            <a:endParaRPr lang="es-CO" b="1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144000" cy="58052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es-CO" sz="2000" b="1" dirty="0" smtClean="0">
              <a:solidFill>
                <a:schemeClr val="tx1"/>
              </a:solidFill>
            </a:endParaRPr>
          </a:p>
          <a:p>
            <a:pPr algn="just"/>
            <a:r>
              <a:rPr lang="es-CO" sz="2000" b="1" dirty="0" smtClean="0">
                <a:solidFill>
                  <a:schemeClr val="tx1"/>
                </a:solidFill>
              </a:rPr>
              <a:t>El </a:t>
            </a:r>
            <a:r>
              <a:rPr lang="es-CO" sz="2000" b="1" dirty="0">
                <a:solidFill>
                  <a:schemeClr val="tx1"/>
                </a:solidFill>
              </a:rPr>
              <a:t>color rojo es el del fuego y el de la sangre, por lo que se le asocia al peligro, la guerra, la energía, la fortaleza, la determinación, así como a la pasión, al deseo y al amor.</a:t>
            </a:r>
          </a:p>
          <a:p>
            <a:pPr algn="just"/>
            <a:r>
              <a:rPr lang="es-CO" sz="2000" b="1" dirty="0" smtClean="0">
                <a:solidFill>
                  <a:schemeClr val="tx1"/>
                </a:solidFill>
              </a:rPr>
              <a:t>Tiene </a:t>
            </a:r>
            <a:r>
              <a:rPr lang="es-CO" sz="2000" b="1" dirty="0">
                <a:solidFill>
                  <a:schemeClr val="tx1"/>
                </a:solidFill>
              </a:rPr>
              <a:t>una visibilidad muy alta, por lo que se suele utilizar en avisos importantes, prohibiciones y llamadas de precaución.</a:t>
            </a:r>
          </a:p>
          <a:p>
            <a:pPr algn="just"/>
            <a:r>
              <a:rPr lang="es-CO" sz="2000" b="1" dirty="0">
                <a:solidFill>
                  <a:schemeClr val="tx1"/>
                </a:solidFill>
              </a:rPr>
              <a:t>Trae el texto o las </a:t>
            </a:r>
            <a:r>
              <a:rPr lang="es-CO" sz="2000" b="1" dirty="0" smtClean="0">
                <a:solidFill>
                  <a:schemeClr val="tx1"/>
                </a:solidFill>
              </a:rPr>
              <a:t>imágenes </a:t>
            </a:r>
            <a:r>
              <a:rPr lang="es-CO" sz="2000" b="1" dirty="0">
                <a:solidFill>
                  <a:schemeClr val="tx1"/>
                </a:solidFill>
              </a:rPr>
              <a:t>con este color a primer plano resaltándolas sobre el resto de colores. Es muy recomendable para </a:t>
            </a:r>
            <a:r>
              <a:rPr lang="es-CO" sz="2000" b="1" dirty="0" smtClean="0">
                <a:solidFill>
                  <a:schemeClr val="tx1"/>
                </a:solidFill>
              </a:rPr>
              <a:t>convidar </a:t>
            </a:r>
            <a:r>
              <a:rPr lang="es-CO" sz="2000" b="1" dirty="0">
                <a:solidFill>
                  <a:schemeClr val="tx1"/>
                </a:solidFill>
              </a:rPr>
              <a:t>a las personas a tomar decisiones </a:t>
            </a:r>
            <a:r>
              <a:rPr lang="es-CO" sz="2000" b="1" dirty="0" smtClean="0">
                <a:solidFill>
                  <a:schemeClr val="tx1"/>
                </a:solidFill>
              </a:rPr>
              <a:t>rápidas.  </a:t>
            </a:r>
            <a:endParaRPr lang="es-CO" sz="2000" b="1" dirty="0">
              <a:solidFill>
                <a:schemeClr val="tx1"/>
              </a:solidFill>
            </a:endParaRPr>
          </a:p>
          <a:p>
            <a:pPr algn="just"/>
            <a:r>
              <a:rPr lang="es-CO" sz="2000" b="1" dirty="0" smtClean="0">
                <a:solidFill>
                  <a:schemeClr val="tx1"/>
                </a:solidFill>
              </a:rPr>
              <a:t>El </a:t>
            </a:r>
            <a:r>
              <a:rPr lang="es-CO" sz="2000" b="1" dirty="0">
                <a:solidFill>
                  <a:schemeClr val="tx1"/>
                </a:solidFill>
              </a:rPr>
              <a:t>rojo es el color para indicar </a:t>
            </a:r>
            <a:r>
              <a:rPr lang="es-CO" sz="2000" b="1" dirty="0" smtClean="0">
                <a:solidFill>
                  <a:schemeClr val="tx1"/>
                </a:solidFill>
              </a:rPr>
              <a:t>peligro.  </a:t>
            </a:r>
            <a:endParaRPr lang="es-CO" sz="2000" b="1" dirty="0">
              <a:solidFill>
                <a:schemeClr val="tx1"/>
              </a:solidFill>
            </a:endParaRPr>
          </a:p>
          <a:p>
            <a:pPr algn="just"/>
            <a:r>
              <a:rPr lang="es-CO" sz="2000" b="1" dirty="0">
                <a:solidFill>
                  <a:schemeClr val="tx1"/>
                </a:solidFill>
              </a:rPr>
              <a:t>Como está muy relacionado con la energía, es muy adecuado para anunciar coches motos, bebidas energéticas, juegos, deportes y actividades de riesgo.</a:t>
            </a:r>
          </a:p>
          <a:p>
            <a:pPr lvl="1" algn="just"/>
            <a:endParaRPr lang="es-CO" sz="2000" b="1" dirty="0">
              <a:solidFill>
                <a:schemeClr val="tx1"/>
              </a:solidFill>
            </a:endParaRPr>
          </a:p>
          <a:p>
            <a:pPr lvl="1" algn="just"/>
            <a:r>
              <a:rPr lang="es-CO" sz="2000" b="1" dirty="0" smtClean="0">
                <a:solidFill>
                  <a:schemeClr val="tx1"/>
                </a:solidFill>
              </a:rPr>
              <a:t>El</a:t>
            </a:r>
            <a:r>
              <a:rPr lang="es-CO" sz="2000" b="1" dirty="0">
                <a:solidFill>
                  <a:schemeClr val="tx1"/>
                </a:solidFill>
              </a:rPr>
              <a:t> rojo oscuro evoca energía, vigor, furia, fuerza de voluntad, cólera, ira, malicia, valor, capacidad de liderazgo.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0"/>
            <a:ext cx="8964488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CO" b="1" dirty="0" smtClean="0"/>
              <a:t>MANOS ABIERTAS</a:t>
            </a:r>
            <a:endParaRPr lang="es-CO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784976" cy="43924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s-CO" dirty="0" smtClean="0">
                <a:solidFill>
                  <a:schemeClr val="tx1"/>
                </a:solidFill>
              </a:rPr>
              <a:t>PERSONAS QUE APRECIAN LA VIDA, QUE SE PREOCUPAN POR EL MUNDO, QUE ENTIENDEN LA SOLIDARIDAD COMO UN VALOR QUE TRASNFORMA Y HUMANIZA. VIVAEN PARA SERVIR Y SIETEN CON LOS CINCO SENTIDOS.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LAS FLECHAS SIGNIFICAN LA VOLUNTAD PARA ENSEÑAR A PREVENIR.</a:t>
            </a:r>
            <a:endParaRPr lang="es-CO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LSON ARRUBLA M\Documents\BULLYNG ESCRITO\CARPETAS COPIADAS EN MEMORIAS\2014 CLASES LISTAS PARA TECNOLOGÍA E INFORMATICA\GESTION DEL RIESGO 2014\coollogo_com-9846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3016"/>
            <a:ext cx="8784976" cy="202882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611560" y="836712"/>
            <a:ext cx="7488832" cy="14465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SLOGAN</a:t>
            </a:r>
            <a:endParaRPr lang="es-E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234</Words>
  <Application>Microsoft Office PowerPoint</Application>
  <PresentationFormat>Presentación en pantalla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AZUL</vt:lpstr>
      <vt:lpstr>ROJO</vt:lpstr>
      <vt:lpstr>MANOS ABIERTAS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WILSON ARRUBLA M</dc:creator>
  <cp:lastModifiedBy>WILSON ARRUBLA M</cp:lastModifiedBy>
  <cp:revision>10</cp:revision>
  <dcterms:created xsi:type="dcterms:W3CDTF">2014-04-01T21:00:14Z</dcterms:created>
  <dcterms:modified xsi:type="dcterms:W3CDTF">2014-07-08T00:15:19Z</dcterms:modified>
</cp:coreProperties>
</file>