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CO"/>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6 Marcador de número de diapositiva"/>
          <p:cNvSpPr>
            <a:spLocks noGrp="1"/>
          </p:cNvSpPr>
          <p:nvPr>
            <p:ph type="sldNum" sz="quarter" idx="12"/>
          </p:nvPr>
        </p:nvSpPr>
        <p:spPr>
          <a:xfrm>
            <a:off x="0" y="0"/>
            <a:ext cx="2133600" cy="457200"/>
          </a:xfrm>
        </p:spPr>
        <p:txBody>
          <a:bodyPr/>
          <a:lstStyle>
            <a:lvl1pPr>
              <a:defRPr/>
            </a:lvl1pPr>
          </a:lstStyle>
          <a:p>
            <a:fld id="{4DDBB257-725F-49D3-BE5C-210EBC34F60E}" type="slidenum">
              <a:rPr lang="en-US" altLang="en-US"/>
              <a:pPr/>
              <a:t>‹Nº›</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CO"/>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quarter" idx="2"/>
          </p:nvPr>
        </p:nvSpPr>
        <p:spPr>
          <a:xfrm>
            <a:off x="4648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contenido"/>
          <p:cNvSpPr>
            <a:spLocks noGrp="1"/>
          </p:cNvSpPr>
          <p:nvPr>
            <p:ph sz="quarter" idx="3"/>
          </p:nvPr>
        </p:nvSpPr>
        <p:spPr>
          <a:xfrm>
            <a:off x="4648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fecha"/>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6 Marcador de pie de página"/>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7 Marcador de número de diapositiva"/>
          <p:cNvSpPr>
            <a:spLocks noGrp="1"/>
          </p:cNvSpPr>
          <p:nvPr>
            <p:ph type="sldNum" sz="quarter" idx="12"/>
          </p:nvPr>
        </p:nvSpPr>
        <p:spPr>
          <a:xfrm>
            <a:off x="0" y="0"/>
            <a:ext cx="2133600" cy="457200"/>
          </a:xfrm>
        </p:spPr>
        <p:txBody>
          <a:bodyPr/>
          <a:lstStyle>
            <a:lvl1pPr>
              <a:defRPr/>
            </a:lvl1pPr>
          </a:lstStyle>
          <a:p>
            <a:fld id="{C9285690-4646-4CA3-B2D3-9EE595C4A80D}" type="slidenum">
              <a:rPr lang="en-US" altLang="en-US"/>
              <a:pPr/>
              <a:t>‹Nº›</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CO"/>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6 Marcador de número de diapositiva"/>
          <p:cNvSpPr>
            <a:spLocks noGrp="1"/>
          </p:cNvSpPr>
          <p:nvPr>
            <p:ph type="sldNum" sz="quarter" idx="12"/>
          </p:nvPr>
        </p:nvSpPr>
        <p:spPr>
          <a:xfrm>
            <a:off x="0" y="0"/>
            <a:ext cx="2133600" cy="457200"/>
          </a:xfrm>
        </p:spPr>
        <p:txBody>
          <a:bodyPr/>
          <a:lstStyle>
            <a:lvl1pPr>
              <a:defRPr/>
            </a:lvl1pPr>
          </a:lstStyle>
          <a:p>
            <a:fld id="{DCFEB075-B5A2-4D36-A403-A1DE8FBAF56A}" type="slidenum">
              <a:rPr lang="en-US" altLang="en-US"/>
              <a:pPr/>
              <a:t>‹Nº›</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B2CDE1-A6FB-4F25-94F2-BA02FD3F1AD3}" type="datetimeFigureOut">
              <a:rPr lang="es-CO" smtClean="0"/>
              <a:pPr/>
              <a:t>03/08/2014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0165555-6278-4DE1-9F21-7EE850586513}"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2CDE1-A6FB-4F25-94F2-BA02FD3F1AD3}" type="datetimeFigureOut">
              <a:rPr lang="es-CO" smtClean="0"/>
              <a:pPr/>
              <a:t>03/08/2014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65555-6278-4DE1-9F21-7EE850586513}"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slide" Target="slide8.x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14.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8.xml"/><Relationship Id="rId1" Type="http://schemas.openxmlformats.org/officeDocument/2006/relationships/slideLayout" Target="../slideLayouts/slideLayout13.xml"/><Relationship Id="rId5" Type="http://schemas.openxmlformats.org/officeDocument/2006/relationships/image" Target="../media/image14.wmf"/><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8.xml"/><Relationship Id="rId1" Type="http://schemas.openxmlformats.org/officeDocument/2006/relationships/slideLayout" Target="../slideLayouts/slideLayout4.xml"/><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Hoja_de_c_lculo_de_Microsoft_Office_Excel_97-20032.xl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sldNum" sz="quarter" idx="4294967295"/>
          </p:nvPr>
        </p:nvSpPr>
        <p:spPr>
          <a:xfrm>
            <a:off x="0" y="0"/>
            <a:ext cx="2133600" cy="457200"/>
          </a:xfrm>
          <a:prstGeom prst="rect">
            <a:avLst/>
          </a:prstGeom>
        </p:spPr>
        <p:txBody>
          <a:bodyPr/>
          <a:lstStyle/>
          <a:p>
            <a:fld id="{96C33F9D-BEBC-4F3F-B6B9-77D3F01A6179}" type="slidenum">
              <a:rPr lang="en-US" altLang="en-US"/>
              <a:pPr/>
              <a:t>1</a:t>
            </a:fld>
            <a:endParaRPr lang="en-US" altLang="en-US"/>
          </a:p>
        </p:txBody>
      </p:sp>
      <p:sp>
        <p:nvSpPr>
          <p:cNvPr id="83975" name="Rectangle 7"/>
          <p:cNvSpPr>
            <a:spLocks noGrp="1" noChangeArrowheads="1"/>
          </p:cNvSpPr>
          <p:nvPr>
            <p:ph type="ctrTitle"/>
          </p:nvPr>
        </p:nvSpPr>
        <p:spPr/>
        <p:txBody>
          <a:bodyPr/>
          <a:lstStyle/>
          <a:p>
            <a:r>
              <a:rPr lang="es-PR">
                <a:solidFill>
                  <a:srgbClr val="FF3300"/>
                </a:solidFill>
                <a:effectLst>
                  <a:outerShdw blurRad="38100" dist="38100" dir="2700000" algn="tl">
                    <a:srgbClr val="C0C0C0"/>
                  </a:outerShdw>
                </a:effectLst>
              </a:rPr>
              <a:t>G</a:t>
            </a:r>
            <a:r>
              <a:rPr lang="es-PR">
                <a:effectLst>
                  <a:outerShdw blurRad="38100" dist="38100" dir="2700000" algn="tl">
                    <a:srgbClr val="C0C0C0"/>
                  </a:outerShdw>
                </a:effectLst>
              </a:rPr>
              <a:t>ráfica en </a:t>
            </a:r>
            <a:r>
              <a:rPr lang="es-PR">
                <a:solidFill>
                  <a:srgbClr val="008000"/>
                </a:solidFill>
                <a:effectLst>
                  <a:outerShdw blurRad="38100" dist="38100" dir="2700000" algn="tl">
                    <a:srgbClr val="C0C0C0"/>
                  </a:outerShdw>
                </a:effectLst>
              </a:rPr>
              <a:t>E</a:t>
            </a:r>
            <a:r>
              <a:rPr lang="es-PR">
                <a:effectLst>
                  <a:outerShdw blurRad="38100" dist="38100" dir="2700000" algn="tl">
                    <a:srgbClr val="C0C0C0"/>
                  </a:outerShdw>
                </a:effectLst>
              </a:rPr>
              <a:t>xcel </a:t>
            </a:r>
            <a:r>
              <a:rPr lang="es-PR">
                <a:solidFill>
                  <a:srgbClr val="CC0099"/>
                </a:solidFill>
                <a:effectLst>
                  <a:outerShdw blurRad="38100" dist="38100" dir="2700000" algn="tl">
                    <a:srgbClr val="C0C0C0"/>
                  </a:outerShdw>
                </a:effectLst>
              </a:rPr>
              <a:t>P</a:t>
            </a:r>
            <a:r>
              <a:rPr lang="es-PR">
                <a:effectLst>
                  <a:outerShdw blurRad="38100" dist="38100" dir="2700000" algn="tl">
                    <a:srgbClr val="C0C0C0"/>
                  </a:outerShdw>
                </a:effectLst>
              </a:rPr>
              <a:t>aso a </a:t>
            </a:r>
            <a:r>
              <a:rPr lang="es-PR">
                <a:solidFill>
                  <a:srgbClr val="FF0066"/>
                </a:solidFill>
                <a:effectLst>
                  <a:outerShdw blurRad="38100" dist="38100" dir="2700000" algn="tl">
                    <a:srgbClr val="C0C0C0"/>
                  </a:outerShdw>
                </a:effectLst>
              </a:rPr>
              <a:t>P</a:t>
            </a:r>
            <a:r>
              <a:rPr lang="es-PR">
                <a:effectLst>
                  <a:outerShdw blurRad="38100" dist="38100" dir="2700000" algn="tl">
                    <a:srgbClr val="C0C0C0"/>
                  </a:outerShdw>
                </a:effectLst>
              </a:rPr>
              <a:t>aso</a:t>
            </a:r>
          </a:p>
        </p:txBody>
      </p:sp>
      <p:sp>
        <p:nvSpPr>
          <p:cNvPr id="83977" name="Text Box 9"/>
          <p:cNvSpPr txBox="1">
            <a:spLocks noChangeArrowheads="1"/>
          </p:cNvSpPr>
          <p:nvPr/>
        </p:nvSpPr>
        <p:spPr bwMode="auto">
          <a:xfrm>
            <a:off x="2266950" y="3573463"/>
            <a:ext cx="6481763" cy="457200"/>
          </a:xfrm>
          <a:prstGeom prst="rect">
            <a:avLst/>
          </a:prstGeom>
          <a:noFill/>
          <a:ln w="9525">
            <a:noFill/>
            <a:miter lim="800000"/>
            <a:headEnd/>
            <a:tailEnd/>
          </a:ln>
          <a:effectLst/>
        </p:spPr>
        <p:txBody>
          <a:bodyPr>
            <a:spAutoFit/>
          </a:bodyPr>
          <a:lstStyle/>
          <a:p>
            <a:pPr>
              <a:spcBef>
                <a:spcPct val="50000"/>
              </a:spcBef>
            </a:pPr>
            <a:r>
              <a:rPr lang="es-PR" sz="2400">
                <a:solidFill>
                  <a:srgbClr val="008000"/>
                </a:solidFill>
                <a:effectLst>
                  <a:outerShdw blurRad="38100" dist="38100" dir="2700000" algn="tl">
                    <a:srgbClr val="C0C0C0"/>
                  </a:outerShdw>
                </a:effectLst>
                <a:latin typeface="Times New Roman" pitchFamily="18" charset="0"/>
              </a:rPr>
              <a:t>y el cálculo de las medidas de tendencia central</a:t>
            </a:r>
          </a:p>
        </p:txBody>
      </p:sp>
      <p:pic>
        <p:nvPicPr>
          <p:cNvPr id="83979" name="Picture 11" descr="CORB5088"/>
          <p:cNvPicPr>
            <a:picLocks noChangeAspect="1" noChangeArrowheads="1"/>
          </p:cNvPicPr>
          <p:nvPr/>
        </p:nvPicPr>
        <p:blipFill>
          <a:blip r:embed="rId3" cstate="print"/>
          <a:srcRect/>
          <a:stretch>
            <a:fillRect/>
          </a:stretch>
        </p:blipFill>
        <p:spPr bwMode="auto">
          <a:xfrm>
            <a:off x="250825" y="4724400"/>
            <a:ext cx="2925763" cy="1952625"/>
          </a:xfrm>
          <a:prstGeom prst="rect">
            <a:avLst/>
          </a:prstGeom>
          <a:noFill/>
        </p:spPr>
      </p:pic>
      <p:graphicFrame>
        <p:nvGraphicFramePr>
          <p:cNvPr id="83980" name="Object 12"/>
          <p:cNvGraphicFramePr>
            <a:graphicFrameLocks noChangeAspect="1"/>
          </p:cNvGraphicFramePr>
          <p:nvPr/>
        </p:nvGraphicFramePr>
        <p:xfrm>
          <a:off x="7605713" y="44450"/>
          <a:ext cx="1503362" cy="1055688"/>
        </p:xfrm>
        <a:graphic>
          <a:graphicData uri="http://schemas.openxmlformats.org/presentationml/2006/ole">
            <p:oleObj spid="_x0000_s1026" name="Bitmap Image" r:id="rId4" imgW="2114845" imgH="1486107" progId="PBrush">
              <p:embed/>
            </p:oleObj>
          </a:graphicData>
        </a:graphic>
      </p:graphicFrame>
      <p:pic>
        <p:nvPicPr>
          <p:cNvPr id="83981" name="Picture 13">
            <a:hlinkClick r:id="rId5" action="ppaction://hlinksldjump"/>
          </p:cNvPr>
          <p:cNvPicPr>
            <a:picLocks noChangeAspect="1" noChangeArrowheads="1"/>
          </p:cNvPicPr>
          <p:nvPr/>
        </p:nvPicPr>
        <p:blipFill>
          <a:blip r:embed="rId6" cstate="print"/>
          <a:srcRect/>
          <a:stretch>
            <a:fillRect/>
          </a:stretch>
        </p:blipFill>
        <p:spPr bwMode="auto">
          <a:xfrm>
            <a:off x="8101013" y="6308725"/>
            <a:ext cx="1025525" cy="49053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3975"/>
                                        </p:tgtEl>
                                        <p:attrNameLst>
                                          <p:attrName>style.visibility</p:attrName>
                                        </p:attrNameLst>
                                      </p:cBhvr>
                                      <p:to>
                                        <p:strVal val="visible"/>
                                      </p:to>
                                    </p:set>
                                    <p:animEffect transition="in" filter="fade">
                                      <p:cBhvr>
                                        <p:cTn id="7" dur="500"/>
                                        <p:tgtEl>
                                          <p:spTgt spid="83975"/>
                                        </p:tgtEl>
                                      </p:cBhvr>
                                    </p:animEffect>
                                    <p:anim calcmode="lin" valueType="num">
                                      <p:cBhvr>
                                        <p:cTn id="8" dur="500" fill="hold"/>
                                        <p:tgtEl>
                                          <p:spTgt spid="83975"/>
                                        </p:tgtEl>
                                        <p:attrNameLst>
                                          <p:attrName>ppt_w</p:attrName>
                                        </p:attrNameLst>
                                      </p:cBhvr>
                                      <p:tavLst>
                                        <p:tav tm="0" fmla="#ppt_w*sin(2.5*pi*$)">
                                          <p:val>
                                            <p:fltVal val="0"/>
                                          </p:val>
                                        </p:tav>
                                        <p:tav tm="100000">
                                          <p:val>
                                            <p:fltVal val="1"/>
                                          </p:val>
                                        </p:tav>
                                      </p:tavLst>
                                    </p:anim>
                                    <p:anim calcmode="lin" valueType="num">
                                      <p:cBhvr>
                                        <p:cTn id="9" dur="500" fill="hold"/>
                                        <p:tgtEl>
                                          <p:spTgt spid="83975"/>
                                        </p:tgtEl>
                                        <p:attrNameLst>
                                          <p:attrName>ppt_h</p:attrName>
                                        </p:attrNameLst>
                                      </p:cBhvr>
                                      <p:tavLst>
                                        <p:tav tm="0">
                                          <p:val>
                                            <p:strVal val="#ppt_h"/>
                                          </p:val>
                                        </p:tav>
                                        <p:tav tm="100000">
                                          <p:val>
                                            <p:strVal val="#ppt_h"/>
                                          </p:val>
                                        </p:tav>
                                      </p:tavLst>
                                    </p:anim>
                                  </p:childTnLst>
                                </p:cTn>
                              </p:par>
                            </p:childTnLst>
                          </p:cTn>
                        </p:par>
                        <p:par>
                          <p:cTn id="10" fill="hold">
                            <p:stCondLst>
                              <p:cond delay="1600"/>
                            </p:stCondLst>
                            <p:childTnLst>
                              <p:par>
                                <p:cTn id="11" presetID="1" presetClass="entr" presetSubtype="0" fill="hold" nodeType="afterEffect">
                                  <p:stCondLst>
                                    <p:cond delay="0"/>
                                  </p:stCondLst>
                                  <p:childTnLst>
                                    <p:set>
                                      <p:cBhvr>
                                        <p:cTn id="12" dur="1" fill="hold">
                                          <p:stCondLst>
                                            <p:cond delay="0"/>
                                          </p:stCondLst>
                                        </p:cTn>
                                        <p:tgtEl>
                                          <p:spTgt spid="83980"/>
                                        </p:tgtEl>
                                        <p:attrNameLst>
                                          <p:attrName>style.visibility</p:attrName>
                                        </p:attrNameLst>
                                      </p:cBhvr>
                                      <p:to>
                                        <p:strVal val="visible"/>
                                      </p:to>
                                    </p:set>
                                  </p:childTnLst>
                                </p:cTn>
                              </p:par>
                            </p:childTnLst>
                          </p:cTn>
                        </p:par>
                        <p:par>
                          <p:cTn id="13" fill="hold">
                            <p:stCondLst>
                              <p:cond delay="1600"/>
                            </p:stCondLst>
                            <p:childTnLst>
                              <p:par>
                                <p:cTn id="14" presetID="2" presetClass="entr" presetSubtype="4" fill="hold" grpId="0" nodeType="afterEffect">
                                  <p:stCondLst>
                                    <p:cond delay="2000"/>
                                  </p:stCondLst>
                                  <p:childTnLst>
                                    <p:set>
                                      <p:cBhvr>
                                        <p:cTn id="15" dur="1" fill="hold">
                                          <p:stCondLst>
                                            <p:cond delay="0"/>
                                          </p:stCondLst>
                                        </p:cTn>
                                        <p:tgtEl>
                                          <p:spTgt spid="83977"/>
                                        </p:tgtEl>
                                        <p:attrNameLst>
                                          <p:attrName>style.visibility</p:attrName>
                                        </p:attrNameLst>
                                      </p:cBhvr>
                                      <p:to>
                                        <p:strVal val="visible"/>
                                      </p:to>
                                    </p:set>
                                    <p:anim calcmode="lin" valueType="num">
                                      <p:cBhvr additive="base">
                                        <p:cTn id="16" dur="500" fill="hold"/>
                                        <p:tgtEl>
                                          <p:spTgt spid="83977"/>
                                        </p:tgtEl>
                                        <p:attrNameLst>
                                          <p:attrName>ppt_x</p:attrName>
                                        </p:attrNameLst>
                                      </p:cBhvr>
                                      <p:tavLst>
                                        <p:tav tm="0">
                                          <p:val>
                                            <p:strVal val="#ppt_x"/>
                                          </p:val>
                                        </p:tav>
                                        <p:tav tm="100000">
                                          <p:val>
                                            <p:strVal val="#ppt_x"/>
                                          </p:val>
                                        </p:tav>
                                      </p:tavLst>
                                    </p:anim>
                                    <p:anim calcmode="lin" valueType="num">
                                      <p:cBhvr additive="base">
                                        <p:cTn id="17" dur="500" fill="hold"/>
                                        <p:tgtEl>
                                          <p:spTgt spid="83977"/>
                                        </p:tgtEl>
                                        <p:attrNameLst>
                                          <p:attrName>ppt_y</p:attrName>
                                        </p:attrNameLst>
                                      </p:cBhvr>
                                      <p:tavLst>
                                        <p:tav tm="0">
                                          <p:val>
                                            <p:strVal val="1+#ppt_h/2"/>
                                          </p:val>
                                        </p:tav>
                                        <p:tav tm="100000">
                                          <p:val>
                                            <p:strVal val="#ppt_y"/>
                                          </p:val>
                                        </p:tav>
                                      </p:tavLst>
                                    </p:anim>
                                  </p:childTnLst>
                                </p:cTn>
                              </p:par>
                            </p:childTnLst>
                          </p:cTn>
                        </p:par>
                        <p:par>
                          <p:cTn id="18" fill="hold">
                            <p:stCondLst>
                              <p:cond delay="4100"/>
                            </p:stCondLst>
                            <p:childTnLst>
                              <p:par>
                                <p:cTn id="19" presetID="1" presetClass="entr" presetSubtype="0" fill="hold" nodeType="afterEffect">
                                  <p:stCondLst>
                                    <p:cond delay="400"/>
                                  </p:stCondLst>
                                  <p:childTnLst>
                                    <p:set>
                                      <p:cBhvr>
                                        <p:cTn id="20" dur="1" fill="hold">
                                          <p:stCondLst>
                                            <p:cond delay="0"/>
                                          </p:stCondLst>
                                        </p:cTn>
                                        <p:tgtEl>
                                          <p:spTgt spid="839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5" grpId="0"/>
      <p:bldP spid="8397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número de diapositiva"/>
          <p:cNvSpPr>
            <a:spLocks noGrp="1"/>
          </p:cNvSpPr>
          <p:nvPr>
            <p:ph type="sldNum" sz="quarter" idx="12"/>
          </p:nvPr>
        </p:nvSpPr>
        <p:spPr/>
        <p:txBody>
          <a:bodyPr/>
          <a:lstStyle/>
          <a:p>
            <a:fld id="{1FBBCB4D-F439-467C-AED3-A0345272585C}" type="slidenum">
              <a:rPr lang="en-US" altLang="en-US"/>
              <a:pPr/>
              <a:t>10</a:t>
            </a:fld>
            <a:endParaRPr lang="en-US" altLang="en-US"/>
          </a:p>
        </p:txBody>
      </p:sp>
      <p:sp>
        <p:nvSpPr>
          <p:cNvPr id="77831" name="Rectangle 7"/>
          <p:cNvSpPr>
            <a:spLocks noGrp="1" noChangeArrowheads="1"/>
          </p:cNvSpPr>
          <p:nvPr>
            <p:ph type="title"/>
          </p:nvPr>
        </p:nvSpPr>
        <p:spPr/>
        <p:txBody>
          <a:bodyPr/>
          <a:lstStyle/>
          <a:p>
            <a:r>
              <a:rPr lang="es-PR">
                <a:solidFill>
                  <a:srgbClr val="FF9900"/>
                </a:solidFill>
                <a:effectLst>
                  <a:outerShdw blurRad="38100" dist="38100" dir="2700000" algn="tl">
                    <a:srgbClr val="C0C0C0"/>
                  </a:outerShdw>
                </a:effectLst>
              </a:rPr>
              <a:t>F</a:t>
            </a:r>
            <a:r>
              <a:rPr lang="es-PR">
                <a:effectLst>
                  <a:outerShdw blurRad="38100" dist="38100" dir="2700000" algn="tl">
                    <a:srgbClr val="C0C0C0"/>
                  </a:outerShdw>
                </a:effectLst>
              </a:rPr>
              <a:t>inalmente la </a:t>
            </a:r>
            <a:r>
              <a:rPr lang="es-PR">
                <a:solidFill>
                  <a:srgbClr val="CC0099"/>
                </a:solidFill>
                <a:effectLst>
                  <a:outerShdw blurRad="38100" dist="38100" dir="2700000" algn="tl">
                    <a:srgbClr val="C0C0C0"/>
                  </a:outerShdw>
                </a:effectLst>
              </a:rPr>
              <a:t>G</a:t>
            </a:r>
            <a:r>
              <a:rPr lang="es-PR">
                <a:effectLst>
                  <a:outerShdw blurRad="38100" dist="38100" dir="2700000" algn="tl">
                    <a:srgbClr val="C0C0C0"/>
                  </a:outerShdw>
                </a:effectLst>
              </a:rPr>
              <a:t>ráfica </a:t>
            </a:r>
            <a:r>
              <a:rPr lang="es-PR">
                <a:solidFill>
                  <a:srgbClr val="FF0066"/>
                </a:solidFill>
                <a:effectLst>
                  <a:outerShdw blurRad="38100" dist="38100" dir="2700000" algn="tl">
                    <a:srgbClr val="C0C0C0"/>
                  </a:outerShdw>
                </a:effectLst>
              </a:rPr>
              <a:t>L</a:t>
            </a:r>
            <a:r>
              <a:rPr lang="es-PR">
                <a:effectLst>
                  <a:outerShdw blurRad="38100" dist="38100" dir="2700000" algn="tl">
                    <a:srgbClr val="C0C0C0"/>
                  </a:outerShdw>
                </a:effectLst>
              </a:rPr>
              <a:t>ineal</a:t>
            </a:r>
          </a:p>
        </p:txBody>
      </p:sp>
      <p:sp>
        <p:nvSpPr>
          <p:cNvPr id="77832" name="Rectangle 8"/>
          <p:cNvSpPr>
            <a:spLocks noGrp="1" noChangeArrowheads="1"/>
          </p:cNvSpPr>
          <p:nvPr>
            <p:ph type="body" sz="half" idx="1"/>
          </p:nvPr>
        </p:nvSpPr>
        <p:spPr>
          <a:xfrm>
            <a:off x="457200" y="1341438"/>
            <a:ext cx="8229600" cy="4824412"/>
          </a:xfrm>
        </p:spPr>
        <p:txBody>
          <a:bodyPr/>
          <a:lstStyle/>
          <a:p>
            <a:pPr>
              <a:lnSpc>
                <a:spcPct val="90000"/>
              </a:lnSpc>
            </a:pPr>
            <a:r>
              <a:rPr lang="es-PR" sz="2600">
                <a:latin typeface="Times New Roman" pitchFamily="18" charset="0"/>
              </a:rPr>
              <a:t>Terminarás con una gráfica parecida a esta:</a:t>
            </a:r>
          </a:p>
          <a:p>
            <a:pPr>
              <a:lnSpc>
                <a:spcPct val="90000"/>
              </a:lnSpc>
            </a:pPr>
            <a:endParaRPr lang="es-PR" sz="2600">
              <a:latin typeface="Times New Roman" pitchFamily="18" charset="0"/>
            </a:endParaRPr>
          </a:p>
          <a:p>
            <a:pPr>
              <a:lnSpc>
                <a:spcPct val="90000"/>
              </a:lnSpc>
            </a:pPr>
            <a:endParaRPr lang="es-PR" sz="2600">
              <a:latin typeface="Times New Roman" pitchFamily="18" charset="0"/>
            </a:endParaRPr>
          </a:p>
          <a:p>
            <a:pPr>
              <a:lnSpc>
                <a:spcPct val="90000"/>
              </a:lnSpc>
            </a:pPr>
            <a:endParaRPr lang="es-PR" sz="2600">
              <a:latin typeface="Times New Roman" pitchFamily="18" charset="0"/>
            </a:endParaRPr>
          </a:p>
          <a:p>
            <a:pPr>
              <a:lnSpc>
                <a:spcPct val="90000"/>
              </a:lnSpc>
            </a:pPr>
            <a:endParaRPr lang="es-PR" sz="2600">
              <a:latin typeface="Times New Roman" pitchFamily="18" charset="0"/>
            </a:endParaRPr>
          </a:p>
          <a:p>
            <a:pPr>
              <a:lnSpc>
                <a:spcPct val="90000"/>
              </a:lnSpc>
            </a:pPr>
            <a:endParaRPr lang="es-PR" sz="2600">
              <a:latin typeface="Times New Roman" pitchFamily="18" charset="0"/>
            </a:endParaRPr>
          </a:p>
          <a:p>
            <a:pPr>
              <a:lnSpc>
                <a:spcPct val="90000"/>
              </a:lnSpc>
            </a:pPr>
            <a:endParaRPr lang="es-PR" sz="2600">
              <a:latin typeface="Times New Roman" pitchFamily="18" charset="0"/>
            </a:endParaRPr>
          </a:p>
          <a:p>
            <a:pPr>
              <a:lnSpc>
                <a:spcPct val="90000"/>
              </a:lnSpc>
            </a:pPr>
            <a:endParaRPr lang="es-PR" sz="2600">
              <a:latin typeface="Times New Roman" pitchFamily="18" charset="0"/>
            </a:endParaRPr>
          </a:p>
          <a:p>
            <a:pPr>
              <a:lnSpc>
                <a:spcPct val="90000"/>
              </a:lnSpc>
              <a:buClr>
                <a:srgbClr val="FF6600"/>
              </a:buClr>
            </a:pPr>
            <a:r>
              <a:rPr lang="es-PR" sz="2600">
                <a:latin typeface="Times New Roman" pitchFamily="18" charset="0"/>
              </a:rPr>
              <a:t>Puedes alterar varias cosas de la gráfica, como el color de la línea, el fondo, el tipo de letra el color de las letras cambiar el título entre otras cosas.</a:t>
            </a:r>
          </a:p>
        </p:txBody>
      </p:sp>
      <p:graphicFrame>
        <p:nvGraphicFramePr>
          <p:cNvPr id="77833" name="Object 9"/>
          <p:cNvGraphicFramePr>
            <a:graphicFrameLocks noChangeAspect="1"/>
          </p:cNvGraphicFramePr>
          <p:nvPr>
            <p:ph sz="half" idx="2"/>
          </p:nvPr>
        </p:nvGraphicFramePr>
        <p:xfrm>
          <a:off x="1547813" y="1879600"/>
          <a:ext cx="6192837" cy="2805113"/>
        </p:xfrm>
        <a:graphic>
          <a:graphicData uri="http://schemas.openxmlformats.org/presentationml/2006/ole">
            <p:oleObj spid="_x0000_s9218" name="Chart" r:id="rId3" imgW="5886519" imgH="266700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77831"/>
                                        </p:tgtEl>
                                        <p:attrNameLst>
                                          <p:attrName>style.visibility</p:attrName>
                                        </p:attrNameLst>
                                      </p:cBhvr>
                                      <p:to>
                                        <p:strVal val="visible"/>
                                      </p:to>
                                    </p:set>
                                    <p:animEffect transition="in" filter="fade">
                                      <p:cBhvr>
                                        <p:cTn id="7" dur="500"/>
                                        <p:tgtEl>
                                          <p:spTgt spid="77831"/>
                                        </p:tgtEl>
                                      </p:cBhvr>
                                    </p:animEffect>
                                    <p:anim calcmode="lin" valueType="num">
                                      <p:cBhvr>
                                        <p:cTn id="8" dur="500" fill="hold"/>
                                        <p:tgtEl>
                                          <p:spTgt spid="77831"/>
                                        </p:tgtEl>
                                        <p:attrNameLst>
                                          <p:attrName>ppt_w</p:attrName>
                                        </p:attrNameLst>
                                      </p:cBhvr>
                                      <p:tavLst>
                                        <p:tav tm="0" fmla="#ppt_w*sin(2.5*pi*$)">
                                          <p:val>
                                            <p:fltVal val="0"/>
                                          </p:val>
                                        </p:tav>
                                        <p:tav tm="100000">
                                          <p:val>
                                            <p:fltVal val="1"/>
                                          </p:val>
                                        </p:tav>
                                      </p:tavLst>
                                    </p:anim>
                                    <p:anim calcmode="lin" valueType="num">
                                      <p:cBhvr>
                                        <p:cTn id="9" dur="500" fill="hold"/>
                                        <p:tgtEl>
                                          <p:spTgt spid="77831"/>
                                        </p:tgtEl>
                                        <p:attrNameLst>
                                          <p:attrName>ppt_h</p:attrName>
                                        </p:attrNameLst>
                                      </p:cBhvr>
                                      <p:tavLst>
                                        <p:tav tm="0">
                                          <p:val>
                                            <p:strVal val="#ppt_h"/>
                                          </p:val>
                                        </p:tav>
                                        <p:tav tm="100000">
                                          <p:val>
                                            <p:strVal val="#ppt_h"/>
                                          </p:val>
                                        </p:tav>
                                      </p:tavLst>
                                    </p:anim>
                                  </p:childTnLst>
                                </p:cTn>
                              </p:par>
                            </p:childTnLst>
                          </p:cTn>
                        </p:par>
                        <p:par>
                          <p:cTn id="10" fill="hold">
                            <p:stCondLst>
                              <p:cond delay="1700"/>
                            </p:stCondLst>
                            <p:childTnLst>
                              <p:par>
                                <p:cTn id="11" presetID="1" presetClass="entr" presetSubtype="0" fill="hold" grpId="0" nodeType="afterEffect">
                                  <p:stCondLst>
                                    <p:cond delay="400"/>
                                  </p:stCondLst>
                                  <p:childTnLst>
                                    <p:set>
                                      <p:cBhvr>
                                        <p:cTn id="12" dur="1" fill="hold">
                                          <p:stCondLst>
                                            <p:cond delay="0"/>
                                          </p:stCondLst>
                                        </p:cTn>
                                        <p:tgtEl>
                                          <p:spTgt spid="77832">
                                            <p:txEl>
                                              <p:pRg st="0" end="0"/>
                                            </p:txEl>
                                          </p:spTgt>
                                        </p:tgtEl>
                                        <p:attrNameLst>
                                          <p:attrName>style.visibility</p:attrName>
                                        </p:attrNameLst>
                                      </p:cBhvr>
                                      <p:to>
                                        <p:strVal val="visible"/>
                                      </p:to>
                                    </p:set>
                                  </p:childTnLst>
                                </p:cTn>
                              </p:par>
                            </p:childTnLst>
                          </p:cTn>
                        </p:par>
                        <p:par>
                          <p:cTn id="13" fill="hold">
                            <p:stCondLst>
                              <p:cond delay="2100"/>
                            </p:stCondLst>
                            <p:childTnLst>
                              <p:par>
                                <p:cTn id="14" presetID="1" presetClass="entr" presetSubtype="0" fill="hold" grpId="0" nodeType="afterEffect">
                                  <p:stCondLst>
                                    <p:cond delay="700"/>
                                  </p:stCondLst>
                                  <p:childTnLst>
                                    <p:set>
                                      <p:cBhvr>
                                        <p:cTn id="15" dur="1" fill="hold">
                                          <p:stCondLst>
                                            <p:cond delay="0"/>
                                          </p:stCondLst>
                                        </p:cTn>
                                        <p:tgtEl>
                                          <p:spTgt spid="77833"/>
                                        </p:tgtEl>
                                        <p:attrNameLst>
                                          <p:attrName>style.visibility</p:attrName>
                                        </p:attrNameLst>
                                      </p:cBhvr>
                                      <p:to>
                                        <p:strVal val="visible"/>
                                      </p:to>
                                    </p:set>
                                  </p:childTnLst>
                                </p:cTn>
                              </p:par>
                            </p:childTnLst>
                          </p:cTn>
                        </p:par>
                        <p:par>
                          <p:cTn id="16" fill="hold">
                            <p:stCondLst>
                              <p:cond delay="2800"/>
                            </p:stCondLst>
                            <p:childTnLst>
                              <p:par>
                                <p:cTn id="17" presetID="1" presetClass="entr" presetSubtype="0" fill="hold" grpId="0" nodeType="afterEffect">
                                  <p:stCondLst>
                                    <p:cond delay="2400"/>
                                  </p:stCondLst>
                                  <p:childTnLst>
                                    <p:set>
                                      <p:cBhvr>
                                        <p:cTn id="18" dur="1" fill="hold">
                                          <p:stCondLst>
                                            <p:cond delay="0"/>
                                          </p:stCondLst>
                                        </p:cTn>
                                        <p:tgtEl>
                                          <p:spTgt spid="7783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 grpId="0"/>
      <p:bldP spid="77832" grpId="0" build="p"/>
      <p:bldOleChart spid="778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7 Marcador de número de diapositiva"/>
          <p:cNvSpPr>
            <a:spLocks noGrp="1"/>
          </p:cNvSpPr>
          <p:nvPr>
            <p:ph type="sldNum" sz="quarter" idx="12"/>
          </p:nvPr>
        </p:nvSpPr>
        <p:spPr/>
        <p:txBody>
          <a:bodyPr/>
          <a:lstStyle/>
          <a:p>
            <a:fld id="{0702933D-4EC1-4BB2-B60E-1330A1790E82}" type="slidenum">
              <a:rPr lang="en-US" altLang="en-US"/>
              <a:pPr/>
              <a:t>11</a:t>
            </a:fld>
            <a:endParaRPr lang="en-US" altLang="en-US"/>
          </a:p>
        </p:txBody>
      </p:sp>
      <p:sp>
        <p:nvSpPr>
          <p:cNvPr id="80898" name="Rectangle 2"/>
          <p:cNvSpPr>
            <a:spLocks noGrp="1" noChangeArrowheads="1"/>
          </p:cNvSpPr>
          <p:nvPr>
            <p:ph type="title"/>
          </p:nvPr>
        </p:nvSpPr>
        <p:spPr/>
        <p:txBody>
          <a:bodyPr/>
          <a:lstStyle/>
          <a:p>
            <a:r>
              <a:rPr lang="es-PR" dirty="0">
                <a:solidFill>
                  <a:srgbClr val="FF6600"/>
                </a:solidFill>
                <a:effectLst>
                  <a:outerShdw blurRad="38100" dist="38100" dir="2700000" algn="tl">
                    <a:srgbClr val="C0C0C0"/>
                  </a:outerShdw>
                </a:effectLst>
              </a:rPr>
              <a:t>T</a:t>
            </a:r>
            <a:r>
              <a:rPr lang="es-PR" dirty="0">
                <a:effectLst>
                  <a:outerShdw blurRad="38100" dist="38100" dir="2700000" algn="tl">
                    <a:srgbClr val="C0C0C0"/>
                  </a:outerShdw>
                </a:effectLst>
              </a:rPr>
              <a:t>area </a:t>
            </a:r>
            <a:r>
              <a:rPr lang="es-PR" dirty="0" smtClean="0">
                <a:solidFill>
                  <a:schemeClr val="accent2"/>
                </a:solidFill>
                <a:effectLst>
                  <a:outerShdw blurRad="38100" dist="38100" dir="2700000" algn="tl">
                    <a:srgbClr val="C0C0C0"/>
                  </a:outerShdw>
                </a:effectLst>
              </a:rPr>
              <a:t>#</a:t>
            </a:r>
            <a:r>
              <a:rPr lang="es-PR" dirty="0" smtClean="0">
                <a:effectLst>
                  <a:outerShdw blurRad="38100" dist="38100" dir="2700000" algn="tl">
                    <a:srgbClr val="C0C0C0"/>
                  </a:outerShdw>
                </a:effectLst>
              </a:rPr>
              <a:t>1</a:t>
            </a:r>
            <a:endParaRPr lang="es-PR" dirty="0">
              <a:solidFill>
                <a:srgbClr val="800080"/>
              </a:solidFill>
              <a:effectLst>
                <a:outerShdw blurRad="38100" dist="38100" dir="2700000" algn="tl">
                  <a:srgbClr val="C0C0C0"/>
                </a:outerShdw>
              </a:effectLst>
            </a:endParaRPr>
          </a:p>
        </p:txBody>
      </p:sp>
      <p:sp>
        <p:nvSpPr>
          <p:cNvPr id="80899" name="Rectangle 3"/>
          <p:cNvSpPr>
            <a:spLocks noGrp="1" noChangeArrowheads="1"/>
          </p:cNvSpPr>
          <p:nvPr>
            <p:ph type="body" sz="half" idx="1"/>
          </p:nvPr>
        </p:nvSpPr>
        <p:spPr>
          <a:xfrm>
            <a:off x="457200" y="981075"/>
            <a:ext cx="8218488" cy="4530725"/>
          </a:xfrm>
        </p:spPr>
        <p:txBody>
          <a:bodyPr/>
          <a:lstStyle/>
          <a:p>
            <a:pPr marL="0" indent="0">
              <a:buFont typeface="Wingdings" pitchFamily="2" charset="2"/>
              <a:buNone/>
            </a:pPr>
            <a:r>
              <a:rPr lang="es-PR" sz="2000">
                <a:latin typeface="Times New Roman" pitchFamily="18" charset="0"/>
              </a:rPr>
              <a:t>           Elabore una gráfica de líneas en Excel con la siguiente información:</a:t>
            </a:r>
          </a:p>
          <a:p>
            <a:pPr marL="723900" lvl="1" indent="-11113">
              <a:buFont typeface="Wingdings" pitchFamily="2" charset="2"/>
              <a:buNone/>
            </a:pPr>
            <a:r>
              <a:rPr lang="es-PR" sz="1600">
                <a:latin typeface="Times New Roman" pitchFamily="18" charset="0"/>
              </a:rPr>
              <a:t>Según los datos de la página de Internet del </a:t>
            </a:r>
            <a:r>
              <a:rPr lang="es-PR" sz="1600" u="sng">
                <a:effectLst>
                  <a:outerShdw blurRad="38100" dist="38100" dir="2700000" algn="tl">
                    <a:srgbClr val="C0C0C0"/>
                  </a:outerShdw>
                </a:effectLst>
                <a:latin typeface="Times New Roman" pitchFamily="18" charset="0"/>
              </a:rPr>
              <a:t>Jumacao Weather Station</a:t>
            </a:r>
            <a:r>
              <a:rPr lang="es-PR" sz="1600">
                <a:latin typeface="Times New Roman" pitchFamily="18" charset="0"/>
              </a:rPr>
              <a:t> las temperaturas registradas el 14 de febrero del 2006 en la ciudad de Humacao fueron las siguientes: </a:t>
            </a:r>
          </a:p>
          <a:p>
            <a:pPr marL="0" indent="0" algn="ctr">
              <a:buFont typeface="Wingdings" pitchFamily="2" charset="2"/>
              <a:buNone/>
            </a:pPr>
            <a:endParaRPr lang="es-PR" sz="1600">
              <a:effectLst>
                <a:outerShdw blurRad="38100" dist="38100" dir="2700000" algn="tl">
                  <a:srgbClr val="C0C0C0"/>
                </a:outerShdw>
              </a:effectLst>
              <a:latin typeface="Times New Roman" pitchFamily="18" charset="0"/>
            </a:endParaRPr>
          </a:p>
          <a:p>
            <a:pPr marL="0" indent="0" algn="ctr">
              <a:buFont typeface="Wingdings" pitchFamily="2" charset="2"/>
              <a:buNone/>
            </a:pPr>
            <a:r>
              <a:rPr lang="es-PR" sz="1800" b="1" u="sng">
                <a:effectLst>
                  <a:outerShdw blurRad="38100" dist="38100" dir="2700000" algn="tl">
                    <a:srgbClr val="C0C0C0"/>
                  </a:outerShdw>
                </a:effectLst>
                <a:latin typeface="Times New Roman" pitchFamily="18" charset="0"/>
              </a:rPr>
              <a:t>Temperaturas Registradas en Humacao el 14 de febrero de 2006</a:t>
            </a:r>
            <a:endParaRPr lang="es-PR" sz="1800" u="sng">
              <a:effectLst>
                <a:outerShdw blurRad="38100" dist="38100" dir="2700000" algn="tl">
                  <a:srgbClr val="C0C0C0"/>
                </a:outerShdw>
              </a:effectLst>
              <a:latin typeface="Times New Roman" pitchFamily="18" charset="0"/>
            </a:endParaRPr>
          </a:p>
          <a:p>
            <a:pPr marL="0" indent="0"/>
            <a:endParaRPr lang="es-PR" sz="2000">
              <a:effectLst>
                <a:outerShdw blurRad="38100" dist="38100" dir="2700000" algn="tl">
                  <a:srgbClr val="C0C0C0"/>
                </a:outerShdw>
              </a:effectLst>
              <a:latin typeface="Times New Roman" pitchFamily="18" charset="0"/>
            </a:endParaRPr>
          </a:p>
          <a:p>
            <a:pPr marL="0" indent="0">
              <a:buFont typeface="Wingdings" pitchFamily="2" charset="2"/>
              <a:buNone/>
            </a:pPr>
            <a:endParaRPr lang="es-PR" sz="2600">
              <a:latin typeface="Times New Roman" pitchFamily="18" charset="0"/>
            </a:endParaRPr>
          </a:p>
          <a:p>
            <a:pPr marL="0" indent="0"/>
            <a:endParaRPr lang="es-PR" sz="2600">
              <a:latin typeface="Times New Roman" pitchFamily="18" charset="0"/>
            </a:endParaRPr>
          </a:p>
          <a:p>
            <a:pPr marL="0" indent="0"/>
            <a:endParaRPr lang="es-PR" sz="2600"/>
          </a:p>
        </p:txBody>
      </p:sp>
      <p:graphicFrame>
        <p:nvGraphicFramePr>
          <p:cNvPr id="243719" name="Group 7"/>
          <p:cNvGraphicFramePr>
            <a:graphicFrameLocks noGrp="1"/>
          </p:cNvGraphicFramePr>
          <p:nvPr>
            <p:ph sz="quarter" idx="2"/>
          </p:nvPr>
        </p:nvGraphicFramePr>
        <p:xfrm>
          <a:off x="1476375" y="2616200"/>
          <a:ext cx="2592388" cy="3566160"/>
        </p:xfrm>
        <a:graphic>
          <a:graphicData uri="http://schemas.openxmlformats.org/drawingml/2006/table">
            <a:tbl>
              <a:tblPr/>
              <a:tblGrid>
                <a:gridCol w="935038"/>
                <a:gridCol w="1657350"/>
              </a:tblGrid>
              <a:tr h="1682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Hora</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66FF"/>
                        </a:gs>
                        <a:gs pos="50000">
                          <a:srgbClr val="FF99FF"/>
                        </a:gs>
                        <a:gs pos="100000">
                          <a:srgbClr val="FF66FF"/>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Temperatura en </a:t>
                      </a:r>
                      <a:r>
                        <a:rPr kumimoji="0" lang="es-PR" sz="12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F</a:t>
                      </a:r>
                      <a:endParaRPr kumimoji="0" lang="es-PR" sz="12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66FF"/>
                        </a:gs>
                        <a:gs pos="50000">
                          <a:srgbClr val="FF99FF"/>
                        </a:gs>
                        <a:gs pos="100000">
                          <a:srgbClr val="FF66FF"/>
                        </a:gs>
                      </a:gsLst>
                      <a:lin ang="5400000" scaled="1"/>
                    </a:grad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12:00 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79</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1:00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77</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2:00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76</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3:00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4:00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74</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5:00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74</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6:00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74</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74</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8:00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74</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9:00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10:00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78</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11:00 am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79</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43720" name="Group 8"/>
          <p:cNvGraphicFramePr>
            <a:graphicFrameLocks noGrp="1"/>
          </p:cNvGraphicFramePr>
          <p:nvPr>
            <p:ph sz="quarter" idx="4294967295"/>
          </p:nvPr>
        </p:nvGraphicFramePr>
        <p:xfrm>
          <a:off x="5068888" y="2616200"/>
          <a:ext cx="2598737" cy="3566160"/>
        </p:xfrm>
        <a:graphic>
          <a:graphicData uri="http://schemas.openxmlformats.org/drawingml/2006/table">
            <a:tbl>
              <a:tblPr/>
              <a:tblGrid>
                <a:gridCol w="931862"/>
                <a:gridCol w="1666875"/>
              </a:tblGrid>
              <a:tr h="265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Hora</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66FF"/>
                        </a:gs>
                        <a:gs pos="50000">
                          <a:srgbClr val="FF99FF"/>
                        </a:gs>
                        <a:gs pos="100000">
                          <a:srgbClr val="FF66FF"/>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Temperatura en </a:t>
                      </a:r>
                      <a:r>
                        <a:rPr kumimoji="0" lang="es-PR" sz="12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F</a:t>
                      </a:r>
                      <a:endParaRPr kumimoji="0" lang="es-PR" sz="12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66FF"/>
                        </a:gs>
                        <a:gs pos="50000">
                          <a:srgbClr val="FF99FF"/>
                        </a:gs>
                        <a:gs pos="100000">
                          <a:srgbClr val="FF66FF"/>
                        </a:gs>
                      </a:gsLst>
                      <a:lin ang="5400000" scaled="1"/>
                    </a:grad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12:00 n</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79</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1:00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2:00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81</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3:00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82</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4:00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83</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5:00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82</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6:00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79</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8:00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79</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9:00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77</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10:00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11:00 pm</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PR" sz="12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43717" name="Picture 5">
            <a:hlinkClick r:id="rId2" action="ppaction://hlinksldjump"/>
          </p:cNvPr>
          <p:cNvPicPr>
            <a:picLocks noGrp="1" noChangeAspect="1" noChangeArrowheads="1"/>
          </p:cNvPicPr>
          <p:nvPr>
            <p:ph sz="quarter" idx="3"/>
          </p:nvPr>
        </p:nvPicPr>
        <p:blipFill>
          <a:blip r:embed="rId3" cstate="print"/>
          <a:srcRect/>
          <a:stretch>
            <a:fillRect/>
          </a:stretch>
        </p:blipFill>
        <p:spPr>
          <a:xfrm>
            <a:off x="7885113" y="6235700"/>
            <a:ext cx="1187450" cy="568325"/>
          </a:xfrm>
          <a:noFill/>
          <a:ln/>
        </p:spPr>
      </p:pic>
      <p:pic>
        <p:nvPicPr>
          <p:cNvPr id="243721" name="Picture 9"/>
          <p:cNvPicPr>
            <a:picLocks noChangeAspect="1" noChangeArrowheads="1"/>
          </p:cNvPicPr>
          <p:nvPr/>
        </p:nvPicPr>
        <p:blipFill>
          <a:blip r:embed="rId4" cstate="print"/>
          <a:srcRect/>
          <a:stretch>
            <a:fillRect/>
          </a:stretch>
        </p:blipFill>
        <p:spPr bwMode="auto">
          <a:xfrm>
            <a:off x="71438" y="1773238"/>
            <a:ext cx="1331912" cy="1303337"/>
          </a:xfrm>
          <a:prstGeom prst="rect">
            <a:avLst/>
          </a:prstGeom>
          <a:noFill/>
          <a:ln w="9525">
            <a:noFill/>
            <a:miter lim="800000"/>
            <a:headEnd/>
            <a:tailEnd/>
          </a:ln>
          <a:effectLst/>
        </p:spPr>
      </p:pic>
      <p:pic>
        <p:nvPicPr>
          <p:cNvPr id="243722" name="Picture 10"/>
          <p:cNvPicPr>
            <a:picLocks noChangeAspect="1" noChangeArrowheads="1"/>
          </p:cNvPicPr>
          <p:nvPr/>
        </p:nvPicPr>
        <p:blipFill>
          <a:blip r:embed="rId5" cstate="print"/>
          <a:srcRect/>
          <a:stretch>
            <a:fillRect/>
          </a:stretch>
        </p:blipFill>
        <p:spPr bwMode="auto">
          <a:xfrm>
            <a:off x="7740650" y="1844675"/>
            <a:ext cx="1403350" cy="13954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6 Marcador de número de diapositiva"/>
          <p:cNvSpPr>
            <a:spLocks noGrp="1"/>
          </p:cNvSpPr>
          <p:nvPr>
            <p:ph type="sldNum" sz="quarter" idx="12"/>
          </p:nvPr>
        </p:nvSpPr>
        <p:spPr/>
        <p:txBody>
          <a:bodyPr/>
          <a:lstStyle/>
          <a:p>
            <a:fld id="{699263EB-D864-41FF-90AB-FEE72DA520C5}" type="slidenum">
              <a:rPr lang="en-US" altLang="en-US"/>
              <a:pPr/>
              <a:t>12</a:t>
            </a:fld>
            <a:endParaRPr lang="en-US" altLang="en-US"/>
          </a:p>
        </p:txBody>
      </p:sp>
      <p:sp>
        <p:nvSpPr>
          <p:cNvPr id="281606" name="Rectangle 6"/>
          <p:cNvSpPr>
            <a:spLocks noChangeArrowheads="1"/>
          </p:cNvSpPr>
          <p:nvPr/>
        </p:nvSpPr>
        <p:spPr bwMode="auto">
          <a:xfrm>
            <a:off x="323850" y="1125538"/>
            <a:ext cx="8424863" cy="5422900"/>
          </a:xfrm>
          <a:prstGeom prst="rect">
            <a:avLst/>
          </a:prstGeom>
          <a:noFill/>
          <a:ln w="9525">
            <a:noFill/>
            <a:miter lim="800000"/>
            <a:headEnd/>
            <a:tailEnd/>
          </a:ln>
          <a:effectLst/>
        </p:spPr>
        <p:txBody>
          <a:bodyPr>
            <a:spAutoFit/>
          </a:bodyPr>
          <a:lstStyle/>
          <a:p>
            <a:pPr marL="342900" indent="-342900">
              <a:spcBef>
                <a:spcPct val="20000"/>
              </a:spcBef>
              <a:buClr>
                <a:schemeClr val="accent1"/>
              </a:buClr>
              <a:buFont typeface="Wingdings" pitchFamily="2" charset="2"/>
              <a:buNone/>
            </a:pPr>
            <a:r>
              <a:rPr lang="es-PR" sz="2400">
                <a:latin typeface="Times New Roman" pitchFamily="18" charset="0"/>
              </a:rPr>
              <a:t>     Varios alumnos de la Escuela Manuel Surillo les gusta la </a:t>
            </a:r>
            <a:r>
              <a:rPr lang="es-PR" sz="2400" b="1" i="1">
                <a:latin typeface="Times New Roman" pitchFamily="18" charset="0"/>
              </a:rPr>
              <a:t>filatelia*</a:t>
            </a:r>
            <a:r>
              <a:rPr lang="es-PR" sz="2400">
                <a:latin typeface="Times New Roman" pitchFamily="18" charset="0"/>
              </a:rPr>
              <a:t>.  Todos han formado una Asociación de Filatelia y han decidido hacer una presentación en su escuela para mostrar los datos de las estampillas que han coleccionado en la última semana.  Elabora una gráfica de barras en Excel con la siguiente información:</a:t>
            </a:r>
          </a:p>
          <a:p>
            <a:pPr marL="342900" indent="-342900">
              <a:spcBef>
                <a:spcPct val="20000"/>
              </a:spcBef>
              <a:buClr>
                <a:schemeClr val="accent1"/>
              </a:buClr>
              <a:buFont typeface="Wingdings" pitchFamily="2" charset="2"/>
              <a:buNone/>
            </a:pPr>
            <a:endParaRPr lang="es-PR" sz="2400">
              <a:latin typeface="Times New Roman" pitchFamily="18" charset="0"/>
            </a:endParaRPr>
          </a:p>
          <a:p>
            <a:pPr marL="1714500" lvl="3" indent="-342900">
              <a:spcBef>
                <a:spcPct val="20000"/>
              </a:spcBef>
              <a:buClr>
                <a:schemeClr val="accent1"/>
              </a:buClr>
              <a:buFont typeface="Wingdings" pitchFamily="2" charset="2"/>
              <a:buAutoNum type="arabicPeriod"/>
            </a:pPr>
            <a:r>
              <a:rPr lang="es-PR" sz="2000">
                <a:latin typeface="Times New Roman" pitchFamily="18" charset="0"/>
              </a:rPr>
              <a:t>Roberto coleccionó 15 estampillas</a:t>
            </a:r>
          </a:p>
          <a:p>
            <a:pPr marL="1714500" lvl="3" indent="-342900">
              <a:spcBef>
                <a:spcPct val="20000"/>
              </a:spcBef>
              <a:buClr>
                <a:schemeClr val="accent1"/>
              </a:buClr>
              <a:buFont typeface="Wingdings" pitchFamily="2" charset="2"/>
              <a:buAutoNum type="arabicPeriod"/>
            </a:pPr>
            <a:r>
              <a:rPr lang="es-PR" sz="2000">
                <a:latin typeface="Times New Roman" pitchFamily="18" charset="0"/>
              </a:rPr>
              <a:t>Ana coleccionó</a:t>
            </a:r>
            <a:r>
              <a:rPr lang="es-PR" sz="2000"/>
              <a:t> </a:t>
            </a:r>
            <a:r>
              <a:rPr lang="es-PR" sz="2000">
                <a:latin typeface="Times New Roman" pitchFamily="18" charset="0"/>
              </a:rPr>
              <a:t>40 estampillas</a:t>
            </a:r>
          </a:p>
          <a:p>
            <a:pPr marL="1714500" lvl="3" indent="-342900">
              <a:spcBef>
                <a:spcPct val="20000"/>
              </a:spcBef>
              <a:buClr>
                <a:schemeClr val="accent1"/>
              </a:buClr>
              <a:buFont typeface="Wingdings" pitchFamily="2" charset="2"/>
              <a:buAutoNum type="arabicPeriod"/>
            </a:pPr>
            <a:r>
              <a:rPr lang="es-PR" sz="2000">
                <a:latin typeface="Times New Roman" pitchFamily="18" charset="0"/>
              </a:rPr>
              <a:t>Luis coleccionó 25 estampillas</a:t>
            </a:r>
          </a:p>
          <a:p>
            <a:pPr marL="1714500" lvl="3" indent="-342900">
              <a:spcBef>
                <a:spcPct val="20000"/>
              </a:spcBef>
              <a:buClr>
                <a:schemeClr val="accent1"/>
              </a:buClr>
              <a:buFont typeface="Wingdings" pitchFamily="2" charset="2"/>
              <a:buAutoNum type="arabicPeriod"/>
            </a:pPr>
            <a:r>
              <a:rPr lang="es-PR" sz="2000">
                <a:latin typeface="Times New Roman" pitchFamily="18" charset="0"/>
              </a:rPr>
              <a:t>Flor coleccionó 40 estampillas</a:t>
            </a:r>
          </a:p>
          <a:p>
            <a:pPr marL="1714500" lvl="3" indent="-342900">
              <a:spcBef>
                <a:spcPct val="20000"/>
              </a:spcBef>
              <a:buClr>
                <a:schemeClr val="accent1"/>
              </a:buClr>
              <a:buFont typeface="Wingdings" pitchFamily="2" charset="2"/>
              <a:buAutoNum type="arabicPeriod"/>
            </a:pPr>
            <a:r>
              <a:rPr lang="es-PR" sz="2000">
                <a:latin typeface="Times New Roman" pitchFamily="18" charset="0"/>
              </a:rPr>
              <a:t>Manolo coleccionó 15 estampillas</a:t>
            </a:r>
          </a:p>
          <a:p>
            <a:pPr marL="1714500" lvl="3" indent="-342900">
              <a:spcBef>
                <a:spcPct val="20000"/>
              </a:spcBef>
              <a:buClr>
                <a:schemeClr val="accent1"/>
              </a:buClr>
              <a:buFont typeface="Wingdings" pitchFamily="2" charset="2"/>
              <a:buAutoNum type="arabicPeriod"/>
            </a:pPr>
            <a:r>
              <a:rPr lang="es-PR" sz="2000">
                <a:latin typeface="Times New Roman" pitchFamily="18" charset="0"/>
              </a:rPr>
              <a:t>Julia coleccionó</a:t>
            </a:r>
            <a:r>
              <a:rPr lang="es-PR" sz="2000"/>
              <a:t> </a:t>
            </a:r>
            <a:r>
              <a:rPr lang="es-PR" sz="2000">
                <a:latin typeface="Times New Roman" pitchFamily="18" charset="0"/>
              </a:rPr>
              <a:t>10 estampillas</a:t>
            </a:r>
            <a:r>
              <a:rPr lang="es-PR" sz="2400">
                <a:latin typeface="Times New Roman" pitchFamily="18" charset="0"/>
              </a:rPr>
              <a:t> </a:t>
            </a:r>
          </a:p>
          <a:p>
            <a:pPr marL="1714500" lvl="3" indent="-342900">
              <a:spcBef>
                <a:spcPct val="20000"/>
              </a:spcBef>
              <a:buClr>
                <a:schemeClr val="accent1"/>
              </a:buClr>
              <a:buFont typeface="Wingdings" pitchFamily="2" charset="2"/>
              <a:buNone/>
            </a:pPr>
            <a:r>
              <a:rPr lang="es-PR" sz="2400">
                <a:latin typeface="Times New Roman" pitchFamily="18" charset="0"/>
              </a:rPr>
              <a:t> </a:t>
            </a:r>
          </a:p>
        </p:txBody>
      </p:sp>
      <p:sp>
        <p:nvSpPr>
          <p:cNvPr id="281602" name="Rectangle 2"/>
          <p:cNvSpPr>
            <a:spLocks noGrp="1" noChangeArrowheads="1"/>
          </p:cNvSpPr>
          <p:nvPr>
            <p:ph type="title"/>
          </p:nvPr>
        </p:nvSpPr>
        <p:spPr/>
        <p:txBody>
          <a:bodyPr/>
          <a:lstStyle/>
          <a:p>
            <a:r>
              <a:rPr lang="es-PR" dirty="0">
                <a:solidFill>
                  <a:srgbClr val="FF6600"/>
                </a:solidFill>
                <a:effectLst>
                  <a:outerShdw blurRad="38100" dist="38100" dir="2700000" algn="tl">
                    <a:srgbClr val="C0C0C0"/>
                  </a:outerShdw>
                </a:effectLst>
              </a:rPr>
              <a:t>T</a:t>
            </a:r>
            <a:r>
              <a:rPr lang="es-PR" dirty="0">
                <a:effectLst>
                  <a:outerShdw blurRad="38100" dist="38100" dir="2700000" algn="tl">
                    <a:srgbClr val="C0C0C0"/>
                  </a:outerShdw>
                </a:effectLst>
              </a:rPr>
              <a:t>area </a:t>
            </a:r>
            <a:r>
              <a:rPr lang="es-PR" dirty="0" smtClean="0">
                <a:solidFill>
                  <a:schemeClr val="accent2"/>
                </a:solidFill>
                <a:effectLst>
                  <a:outerShdw blurRad="38100" dist="38100" dir="2700000" algn="tl">
                    <a:srgbClr val="C0C0C0"/>
                  </a:outerShdw>
                </a:effectLst>
              </a:rPr>
              <a:t># </a:t>
            </a:r>
            <a:r>
              <a:rPr lang="es-PR" dirty="0" smtClean="0">
                <a:effectLst>
                  <a:outerShdw blurRad="38100" dist="38100" dir="2700000" algn="tl">
                    <a:srgbClr val="C0C0C0"/>
                  </a:outerShdw>
                </a:effectLst>
              </a:rPr>
              <a:t>2</a:t>
            </a:r>
            <a:endParaRPr lang="es-PR" dirty="0">
              <a:effectLst>
                <a:outerShdw blurRad="38100" dist="38100" dir="2700000" algn="tl">
                  <a:srgbClr val="C0C0C0"/>
                </a:outerShdw>
              </a:effectLst>
            </a:endParaRPr>
          </a:p>
        </p:txBody>
      </p:sp>
      <p:pic>
        <p:nvPicPr>
          <p:cNvPr id="281604" name="Picture 4">
            <a:hlinkClick r:id="rId2" action="ppaction://hlinksldjump"/>
          </p:cNvPr>
          <p:cNvPicPr>
            <a:picLocks noGrp="1" noChangeAspect="1" noChangeArrowheads="1"/>
          </p:cNvPicPr>
          <p:nvPr>
            <p:ph sz="half" idx="1"/>
          </p:nvPr>
        </p:nvPicPr>
        <p:blipFill>
          <a:blip r:embed="rId3" cstate="print"/>
          <a:srcRect/>
          <a:stretch>
            <a:fillRect/>
          </a:stretch>
        </p:blipFill>
        <p:spPr>
          <a:xfrm>
            <a:off x="7885113" y="6270625"/>
            <a:ext cx="1185862" cy="566738"/>
          </a:xfrm>
          <a:noFill/>
          <a:ln/>
        </p:spPr>
      </p:pic>
      <p:sp>
        <p:nvSpPr>
          <p:cNvPr id="281607" name="Rectangle 7"/>
          <p:cNvSpPr>
            <a:spLocks noChangeArrowheads="1"/>
          </p:cNvSpPr>
          <p:nvPr/>
        </p:nvSpPr>
        <p:spPr bwMode="auto">
          <a:xfrm>
            <a:off x="395288" y="6308725"/>
            <a:ext cx="6053137" cy="366713"/>
          </a:xfrm>
          <a:prstGeom prst="rect">
            <a:avLst/>
          </a:prstGeom>
          <a:noFill/>
          <a:ln w="9525">
            <a:noFill/>
            <a:miter lim="800000"/>
            <a:headEnd/>
            <a:tailEnd/>
          </a:ln>
          <a:effectLst/>
        </p:spPr>
        <p:txBody>
          <a:bodyPr wrap="none">
            <a:spAutoFit/>
          </a:bodyPr>
          <a:lstStyle/>
          <a:p>
            <a:pPr>
              <a:spcBef>
                <a:spcPct val="20000"/>
              </a:spcBef>
              <a:buClr>
                <a:schemeClr val="accent1"/>
              </a:buClr>
              <a:buFont typeface="Wingdings" pitchFamily="2" charset="2"/>
              <a:buNone/>
            </a:pPr>
            <a:r>
              <a:rPr lang="es-PR" b="1" i="1">
                <a:effectLst>
                  <a:outerShdw blurRad="38100" dist="38100" dir="2700000" algn="tl">
                    <a:srgbClr val="C0C0C0"/>
                  </a:outerShdw>
                </a:effectLst>
                <a:latin typeface="Times New Roman" pitchFamily="18" charset="0"/>
              </a:rPr>
              <a:t>Filatelia</a:t>
            </a:r>
            <a:r>
              <a:rPr lang="es-PR" sz="1600" i="1">
                <a:latin typeface="Times New Roman" pitchFamily="18" charset="0"/>
              </a:rPr>
              <a:t> se denomina a la práctica de coleccionar sellos ó estampillas</a:t>
            </a:r>
          </a:p>
        </p:txBody>
      </p:sp>
      <p:pic>
        <p:nvPicPr>
          <p:cNvPr id="281608" name="Picture 8" descr="FOC03451"/>
          <p:cNvPicPr>
            <a:picLocks noGrp="1" noChangeAspect="1" noChangeArrowheads="1"/>
          </p:cNvPicPr>
          <p:nvPr>
            <p:ph sz="half" idx="2"/>
          </p:nvPr>
        </p:nvPicPr>
        <p:blipFill>
          <a:blip r:embed="rId4" cstate="print"/>
          <a:srcRect/>
          <a:stretch>
            <a:fillRect/>
          </a:stretch>
        </p:blipFill>
        <p:spPr>
          <a:xfrm>
            <a:off x="6372225" y="3284538"/>
            <a:ext cx="2176463" cy="2505075"/>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Marcador de número de diapositiva"/>
          <p:cNvSpPr>
            <a:spLocks noGrp="1"/>
          </p:cNvSpPr>
          <p:nvPr>
            <p:ph type="sldNum" sz="quarter" idx="12"/>
          </p:nvPr>
        </p:nvSpPr>
        <p:spPr/>
        <p:txBody>
          <a:bodyPr/>
          <a:lstStyle/>
          <a:p>
            <a:fld id="{C36AD553-6568-4CE7-BD4F-71FEEEFCAFBD}" type="slidenum">
              <a:rPr lang="en-US" altLang="en-US"/>
              <a:pPr/>
              <a:t>13</a:t>
            </a:fld>
            <a:endParaRPr lang="en-US" altLang="en-US"/>
          </a:p>
        </p:txBody>
      </p:sp>
      <p:sp>
        <p:nvSpPr>
          <p:cNvPr id="164866" name="Rectangle 2"/>
          <p:cNvSpPr>
            <a:spLocks noGrp="1" noChangeArrowheads="1"/>
          </p:cNvSpPr>
          <p:nvPr>
            <p:ph type="title"/>
          </p:nvPr>
        </p:nvSpPr>
        <p:spPr/>
        <p:txBody>
          <a:bodyPr/>
          <a:lstStyle/>
          <a:p>
            <a:r>
              <a:rPr lang="es-PR">
                <a:solidFill>
                  <a:srgbClr val="008000"/>
                </a:solidFill>
                <a:effectLst>
                  <a:outerShdw blurRad="38100" dist="38100" dir="2700000" algn="tl">
                    <a:srgbClr val="C0C0C0"/>
                  </a:outerShdw>
                </a:effectLst>
              </a:rPr>
              <a:t>M</a:t>
            </a:r>
            <a:r>
              <a:rPr lang="es-PR">
                <a:effectLst>
                  <a:outerShdw blurRad="38100" dist="38100" dir="2700000" algn="tl">
                    <a:srgbClr val="C0C0C0"/>
                  </a:outerShdw>
                </a:effectLst>
              </a:rPr>
              <a:t>edidas de </a:t>
            </a:r>
            <a:r>
              <a:rPr lang="es-PR">
                <a:solidFill>
                  <a:srgbClr val="CC0099"/>
                </a:solidFill>
                <a:effectLst>
                  <a:outerShdw blurRad="38100" dist="38100" dir="2700000" algn="tl">
                    <a:srgbClr val="C0C0C0"/>
                  </a:outerShdw>
                </a:effectLst>
              </a:rPr>
              <a:t>T</a:t>
            </a:r>
            <a:r>
              <a:rPr lang="es-PR">
                <a:effectLst>
                  <a:outerShdw blurRad="38100" dist="38100" dir="2700000" algn="tl">
                    <a:srgbClr val="C0C0C0"/>
                  </a:outerShdw>
                </a:effectLst>
              </a:rPr>
              <a:t>endencia </a:t>
            </a:r>
            <a:r>
              <a:rPr lang="es-PR">
                <a:solidFill>
                  <a:srgbClr val="FF9900"/>
                </a:solidFill>
                <a:effectLst>
                  <a:outerShdw blurRad="38100" dist="38100" dir="2700000" algn="tl">
                    <a:srgbClr val="C0C0C0"/>
                  </a:outerShdw>
                </a:effectLst>
              </a:rPr>
              <a:t>C</a:t>
            </a:r>
            <a:r>
              <a:rPr lang="es-PR">
                <a:effectLst>
                  <a:outerShdw blurRad="38100" dist="38100" dir="2700000" algn="tl">
                    <a:srgbClr val="C0C0C0"/>
                  </a:outerShdw>
                </a:effectLst>
              </a:rPr>
              <a:t>entral</a:t>
            </a:r>
          </a:p>
        </p:txBody>
      </p:sp>
      <p:sp>
        <p:nvSpPr>
          <p:cNvPr id="164867" name="Rectangle 3"/>
          <p:cNvSpPr>
            <a:spLocks noGrp="1" noChangeArrowheads="1"/>
          </p:cNvSpPr>
          <p:nvPr>
            <p:ph type="body" sz="half" idx="1"/>
          </p:nvPr>
        </p:nvSpPr>
        <p:spPr>
          <a:xfrm>
            <a:off x="457200" y="1600200"/>
            <a:ext cx="8291513" cy="4530725"/>
          </a:xfrm>
        </p:spPr>
        <p:txBody>
          <a:bodyPr/>
          <a:lstStyle/>
          <a:p>
            <a:pPr marL="571500" indent="-571500">
              <a:lnSpc>
                <a:spcPct val="80000"/>
              </a:lnSpc>
              <a:buSzPct val="90000"/>
            </a:pPr>
            <a:r>
              <a:rPr lang="es-PR" sz="2600">
                <a:latin typeface="Times New Roman" pitchFamily="18" charset="0"/>
              </a:rPr>
              <a:t>Las </a:t>
            </a:r>
            <a:r>
              <a:rPr lang="es-PR" sz="2600" b="1" i="1">
                <a:effectLst>
                  <a:outerShdw blurRad="38100" dist="38100" dir="2700000" algn="tl">
                    <a:srgbClr val="C0C0C0"/>
                  </a:outerShdw>
                </a:effectLst>
                <a:latin typeface="Times New Roman" pitchFamily="18" charset="0"/>
              </a:rPr>
              <a:t>medidas de tendencia central</a:t>
            </a:r>
            <a:r>
              <a:rPr lang="es-PR" sz="2600">
                <a:latin typeface="Times New Roman" pitchFamily="18" charset="0"/>
              </a:rPr>
              <a:t> son valores que   </a:t>
            </a:r>
          </a:p>
          <a:p>
            <a:pPr marL="571500" indent="-571500">
              <a:lnSpc>
                <a:spcPct val="80000"/>
              </a:lnSpc>
              <a:buSzPct val="90000"/>
              <a:buFont typeface="Wingdings" pitchFamily="2" charset="2"/>
              <a:buNone/>
            </a:pPr>
            <a:r>
              <a:rPr lang="es-PR" sz="2600">
                <a:latin typeface="Times New Roman" pitchFamily="18" charset="0"/>
              </a:rPr>
              <a:t>       resumen o localizan la medida central de un conjunto de datos.  </a:t>
            </a:r>
          </a:p>
          <a:p>
            <a:pPr marL="571500" indent="-571500">
              <a:lnSpc>
                <a:spcPct val="80000"/>
              </a:lnSpc>
              <a:buSzPct val="90000"/>
              <a:buFont typeface="Wingdings" pitchFamily="2" charset="2"/>
              <a:buNone/>
            </a:pPr>
            <a:endParaRPr lang="es-PR" sz="2600">
              <a:latin typeface="Times New Roman" pitchFamily="18" charset="0"/>
            </a:endParaRPr>
          </a:p>
          <a:p>
            <a:pPr marL="571500" indent="-571500">
              <a:lnSpc>
                <a:spcPct val="80000"/>
              </a:lnSpc>
              <a:buSzPct val="90000"/>
              <a:buFont typeface="Wingdings" pitchFamily="2" charset="2"/>
              <a:buNone/>
            </a:pPr>
            <a:r>
              <a:rPr lang="es-PR" sz="2600">
                <a:latin typeface="Times New Roman" pitchFamily="18" charset="0"/>
              </a:rPr>
              <a:t>	Estudiaremos tres tipos de medidas:</a:t>
            </a:r>
          </a:p>
          <a:p>
            <a:pPr marL="571500" indent="-571500">
              <a:lnSpc>
                <a:spcPct val="80000"/>
              </a:lnSpc>
              <a:buFont typeface="Wingdings" pitchFamily="2" charset="2"/>
              <a:buNone/>
            </a:pPr>
            <a:endParaRPr lang="es-PR" sz="2600">
              <a:latin typeface="Times New Roman" pitchFamily="18" charset="0"/>
            </a:endParaRPr>
          </a:p>
          <a:p>
            <a:pPr marL="1208088" lvl="1" indent="-495300">
              <a:lnSpc>
                <a:spcPct val="80000"/>
              </a:lnSpc>
              <a:buSzPct val="90000"/>
              <a:buFont typeface="Wingdings" pitchFamily="2" charset="2"/>
              <a:buAutoNum type="arabicPeriod"/>
            </a:pPr>
            <a:r>
              <a:rPr lang="es-PR" sz="2500">
                <a:latin typeface="Times New Roman" pitchFamily="18" charset="0"/>
              </a:rPr>
              <a:t>Media Aritmética ó Promedio</a:t>
            </a:r>
          </a:p>
          <a:p>
            <a:pPr marL="571500" indent="-571500">
              <a:lnSpc>
                <a:spcPct val="80000"/>
              </a:lnSpc>
              <a:buSzPct val="90000"/>
              <a:buFont typeface="Wingdings" pitchFamily="2" charset="2"/>
              <a:buAutoNum type="arabicPeriod"/>
            </a:pPr>
            <a:endParaRPr lang="es-PR" sz="2400">
              <a:latin typeface="Times New Roman" pitchFamily="18" charset="0"/>
            </a:endParaRPr>
          </a:p>
          <a:p>
            <a:pPr marL="1208088" lvl="1" indent="-495300">
              <a:lnSpc>
                <a:spcPct val="80000"/>
              </a:lnSpc>
              <a:buSzPct val="90000"/>
              <a:buFont typeface="Wingdings" pitchFamily="2" charset="2"/>
              <a:buAutoNum type="arabicPeriod"/>
            </a:pPr>
            <a:r>
              <a:rPr lang="es-PR" sz="2500">
                <a:latin typeface="Times New Roman" pitchFamily="18" charset="0"/>
              </a:rPr>
              <a:t>Moda</a:t>
            </a:r>
          </a:p>
          <a:p>
            <a:pPr marL="571500" indent="-571500">
              <a:lnSpc>
                <a:spcPct val="80000"/>
              </a:lnSpc>
              <a:buSzPct val="90000"/>
              <a:buFont typeface="Wingdings" pitchFamily="2" charset="2"/>
              <a:buAutoNum type="arabicPeriod"/>
            </a:pPr>
            <a:endParaRPr lang="es-PR" sz="2400">
              <a:latin typeface="Times New Roman" pitchFamily="18" charset="0"/>
            </a:endParaRPr>
          </a:p>
          <a:p>
            <a:pPr marL="1208088" lvl="1" indent="-495300">
              <a:lnSpc>
                <a:spcPct val="80000"/>
              </a:lnSpc>
              <a:buSzPct val="90000"/>
              <a:buFont typeface="Wingdings" pitchFamily="2" charset="2"/>
              <a:buAutoNum type="arabicPeriod"/>
            </a:pPr>
            <a:r>
              <a:rPr lang="es-PR" sz="2500">
                <a:latin typeface="Times New Roman" pitchFamily="18" charset="0"/>
              </a:rPr>
              <a:t>Mediana</a:t>
            </a:r>
          </a:p>
          <a:p>
            <a:pPr marL="571500" indent="-571500">
              <a:lnSpc>
                <a:spcPct val="80000"/>
              </a:lnSpc>
              <a:buFont typeface="Wingdings" pitchFamily="2" charset="2"/>
              <a:buNone/>
            </a:pPr>
            <a:endParaRPr lang="es-PR" sz="2400">
              <a:latin typeface="Times New Roman" pitchFamily="18" charset="0"/>
            </a:endParaRPr>
          </a:p>
          <a:p>
            <a:pPr marL="571500" indent="-571500">
              <a:lnSpc>
                <a:spcPct val="80000"/>
              </a:lnSpc>
              <a:buFont typeface="Wingdings" pitchFamily="2" charset="2"/>
              <a:buNone/>
            </a:pPr>
            <a:endParaRPr lang="es-PR" sz="2200">
              <a:latin typeface="Times New Roman" pitchFamily="18" charset="0"/>
            </a:endParaRPr>
          </a:p>
        </p:txBody>
      </p:sp>
      <p:pic>
        <p:nvPicPr>
          <p:cNvPr id="164870" name="Picture 6" descr="CORB8341"/>
          <p:cNvPicPr>
            <a:picLocks noGrp="1" noChangeAspect="1" noChangeArrowheads="1"/>
          </p:cNvPicPr>
          <p:nvPr>
            <p:ph sz="quarter" idx="3"/>
          </p:nvPr>
        </p:nvPicPr>
        <p:blipFill>
          <a:blip r:embed="rId2" cstate="print"/>
          <a:srcRect/>
          <a:stretch>
            <a:fillRect/>
          </a:stretch>
        </p:blipFill>
        <p:spPr>
          <a:xfrm>
            <a:off x="6084888" y="2708275"/>
            <a:ext cx="2681287" cy="33496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64866"/>
                                        </p:tgtEl>
                                        <p:attrNameLst>
                                          <p:attrName>style.visibility</p:attrName>
                                        </p:attrNameLst>
                                      </p:cBhvr>
                                      <p:to>
                                        <p:strVal val="visible"/>
                                      </p:to>
                                    </p:set>
                                    <p:animEffect transition="in" filter="fade">
                                      <p:cBhvr>
                                        <p:cTn id="7" dur="500"/>
                                        <p:tgtEl>
                                          <p:spTgt spid="164866"/>
                                        </p:tgtEl>
                                      </p:cBhvr>
                                    </p:animEffect>
                                    <p:anim calcmode="lin" valueType="num">
                                      <p:cBhvr>
                                        <p:cTn id="8" dur="500" fill="hold"/>
                                        <p:tgtEl>
                                          <p:spTgt spid="164866"/>
                                        </p:tgtEl>
                                        <p:attrNameLst>
                                          <p:attrName>ppt_w</p:attrName>
                                        </p:attrNameLst>
                                      </p:cBhvr>
                                      <p:tavLst>
                                        <p:tav tm="0" fmla="#ppt_w*sin(2.5*pi*$)">
                                          <p:val>
                                            <p:fltVal val="0"/>
                                          </p:val>
                                        </p:tav>
                                        <p:tav tm="100000">
                                          <p:val>
                                            <p:fltVal val="1"/>
                                          </p:val>
                                        </p:tav>
                                      </p:tavLst>
                                    </p:anim>
                                    <p:anim calcmode="lin" valueType="num">
                                      <p:cBhvr>
                                        <p:cTn id="9" dur="500" fill="hold"/>
                                        <p:tgtEl>
                                          <p:spTgt spid="164866"/>
                                        </p:tgtEl>
                                        <p:attrNameLst>
                                          <p:attrName>ppt_h</p:attrName>
                                        </p:attrNameLst>
                                      </p:cBhvr>
                                      <p:tavLst>
                                        <p:tav tm="0">
                                          <p:val>
                                            <p:strVal val="#ppt_h"/>
                                          </p:val>
                                        </p:tav>
                                        <p:tav tm="100000">
                                          <p:val>
                                            <p:strVal val="#ppt_h"/>
                                          </p:val>
                                        </p:tav>
                                      </p:tavLst>
                                    </p:anim>
                                  </p:childTnLst>
                                </p:cTn>
                              </p:par>
                            </p:childTnLst>
                          </p:cTn>
                        </p:par>
                        <p:par>
                          <p:cTn id="10" fill="hold">
                            <p:stCondLst>
                              <p:cond delay="1700"/>
                            </p:stCondLst>
                            <p:childTnLst>
                              <p:par>
                                <p:cTn id="11" presetID="1" presetClass="entr" presetSubtype="0" fill="hold" grpId="0" nodeType="afterEffect">
                                  <p:stCondLst>
                                    <p:cond delay="500"/>
                                  </p:stCondLst>
                                  <p:childTnLst>
                                    <p:set>
                                      <p:cBhvr>
                                        <p:cTn id="12" dur="1" fill="hold">
                                          <p:stCondLst>
                                            <p:cond delay="0"/>
                                          </p:stCondLst>
                                        </p:cTn>
                                        <p:tgtEl>
                                          <p:spTgt spid="164867">
                                            <p:txEl>
                                              <p:pRg st="0" end="0"/>
                                            </p:txEl>
                                          </p:spTgt>
                                        </p:tgtEl>
                                        <p:attrNameLst>
                                          <p:attrName>style.visibility</p:attrName>
                                        </p:attrNameLst>
                                      </p:cBhvr>
                                      <p:to>
                                        <p:strVal val="visible"/>
                                      </p:to>
                                    </p:set>
                                  </p:childTnLst>
                                </p:cTn>
                              </p:par>
                            </p:childTnLst>
                          </p:cTn>
                        </p:par>
                        <p:par>
                          <p:cTn id="13" fill="hold">
                            <p:stCondLst>
                              <p:cond delay="2200"/>
                            </p:stCondLst>
                            <p:childTnLst>
                              <p:par>
                                <p:cTn id="14" presetID="1" presetClass="entr" presetSubtype="0" fill="hold" grpId="0" nodeType="afterEffect">
                                  <p:stCondLst>
                                    <p:cond delay="1500"/>
                                  </p:stCondLst>
                                  <p:childTnLst>
                                    <p:set>
                                      <p:cBhvr>
                                        <p:cTn id="15" dur="1" fill="hold">
                                          <p:stCondLst>
                                            <p:cond delay="0"/>
                                          </p:stCondLst>
                                        </p:cTn>
                                        <p:tgtEl>
                                          <p:spTgt spid="164867">
                                            <p:txEl>
                                              <p:pRg st="1" end="1"/>
                                            </p:txEl>
                                          </p:spTgt>
                                        </p:tgtEl>
                                        <p:attrNameLst>
                                          <p:attrName>style.visibility</p:attrName>
                                        </p:attrNameLst>
                                      </p:cBhvr>
                                      <p:to>
                                        <p:strVal val="visible"/>
                                      </p:to>
                                    </p:set>
                                  </p:childTnLst>
                                </p:cTn>
                              </p:par>
                            </p:childTnLst>
                          </p:cTn>
                        </p:par>
                        <p:par>
                          <p:cTn id="16" fill="hold">
                            <p:stCondLst>
                              <p:cond delay="3700"/>
                            </p:stCondLst>
                            <p:childTnLst>
                              <p:par>
                                <p:cTn id="17" presetID="1" presetClass="entr" presetSubtype="0" fill="hold" grpId="0" nodeType="afterEffect">
                                  <p:stCondLst>
                                    <p:cond delay="200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par>
                          <p:cTn id="19" fill="hold">
                            <p:stCondLst>
                              <p:cond delay="5700"/>
                            </p:stCondLst>
                            <p:childTnLst>
                              <p:par>
                                <p:cTn id="20" presetID="1" presetClass="entr" presetSubtype="0" fill="hold" grpId="0" nodeType="afterEffect">
                                  <p:stCondLst>
                                    <p:cond delay="1000"/>
                                  </p:stCondLst>
                                  <p:childTnLst>
                                    <p:set>
                                      <p:cBhvr>
                                        <p:cTn id="21" dur="1" fill="hold">
                                          <p:stCondLst>
                                            <p:cond delay="0"/>
                                          </p:stCondLst>
                                        </p:cTn>
                                        <p:tgtEl>
                                          <p:spTgt spid="164867">
                                            <p:txEl>
                                              <p:pRg st="5" end="5"/>
                                            </p:txEl>
                                          </p:spTgt>
                                        </p:tgtEl>
                                        <p:attrNameLst>
                                          <p:attrName>style.visibility</p:attrName>
                                        </p:attrNameLst>
                                      </p:cBhvr>
                                      <p:to>
                                        <p:strVal val="visible"/>
                                      </p:to>
                                    </p:set>
                                  </p:childTnLst>
                                </p:cTn>
                              </p:par>
                            </p:childTnLst>
                          </p:cTn>
                        </p:par>
                        <p:par>
                          <p:cTn id="22" fill="hold">
                            <p:stCondLst>
                              <p:cond delay="6700"/>
                            </p:stCondLst>
                            <p:childTnLst>
                              <p:par>
                                <p:cTn id="23" presetID="1" presetClass="entr" presetSubtype="0" fill="hold" grpId="0" nodeType="afterEffect">
                                  <p:stCondLst>
                                    <p:cond delay="1000"/>
                                  </p:stCondLst>
                                  <p:childTnLst>
                                    <p:set>
                                      <p:cBhvr>
                                        <p:cTn id="24" dur="1" fill="hold">
                                          <p:stCondLst>
                                            <p:cond delay="0"/>
                                          </p:stCondLst>
                                        </p:cTn>
                                        <p:tgtEl>
                                          <p:spTgt spid="164867">
                                            <p:txEl>
                                              <p:pRg st="7" end="7"/>
                                            </p:txEl>
                                          </p:spTgt>
                                        </p:tgtEl>
                                        <p:attrNameLst>
                                          <p:attrName>style.visibility</p:attrName>
                                        </p:attrNameLst>
                                      </p:cBhvr>
                                      <p:to>
                                        <p:strVal val="visible"/>
                                      </p:to>
                                    </p:set>
                                  </p:childTnLst>
                                </p:cTn>
                              </p:par>
                            </p:childTnLst>
                          </p:cTn>
                        </p:par>
                        <p:par>
                          <p:cTn id="25" fill="hold">
                            <p:stCondLst>
                              <p:cond delay="7700"/>
                            </p:stCondLst>
                            <p:childTnLst>
                              <p:par>
                                <p:cTn id="26" presetID="1" presetClass="entr" presetSubtype="0" fill="hold" grpId="0" nodeType="afterEffect">
                                  <p:stCondLst>
                                    <p:cond delay="1000"/>
                                  </p:stCondLst>
                                  <p:childTnLst>
                                    <p:set>
                                      <p:cBhvr>
                                        <p:cTn id="27" dur="1" fill="hold">
                                          <p:stCondLst>
                                            <p:cond delay="0"/>
                                          </p:stCondLst>
                                        </p:cTn>
                                        <p:tgtEl>
                                          <p:spTgt spid="1648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6 Marcador de número de diapositiva"/>
          <p:cNvSpPr>
            <a:spLocks noGrp="1"/>
          </p:cNvSpPr>
          <p:nvPr>
            <p:ph type="sldNum" sz="quarter" idx="12"/>
          </p:nvPr>
        </p:nvSpPr>
        <p:spPr/>
        <p:txBody>
          <a:bodyPr/>
          <a:lstStyle/>
          <a:p>
            <a:fld id="{6776D07C-FA79-4BC9-B1CC-9B3D4FB88D02}" type="slidenum">
              <a:rPr lang="en-US" altLang="en-US"/>
              <a:pPr/>
              <a:t>14</a:t>
            </a:fld>
            <a:endParaRPr lang="en-US" altLang="en-US"/>
          </a:p>
        </p:txBody>
      </p:sp>
      <p:sp>
        <p:nvSpPr>
          <p:cNvPr id="165890" name="Rectangle 2"/>
          <p:cNvSpPr>
            <a:spLocks noGrp="1" noChangeArrowheads="1"/>
          </p:cNvSpPr>
          <p:nvPr>
            <p:ph type="title"/>
          </p:nvPr>
        </p:nvSpPr>
        <p:spPr/>
        <p:txBody>
          <a:bodyPr/>
          <a:lstStyle/>
          <a:p>
            <a:r>
              <a:rPr lang="es-PR">
                <a:solidFill>
                  <a:schemeClr val="accent2"/>
                </a:solidFill>
                <a:effectLst>
                  <a:outerShdw blurRad="38100" dist="38100" dir="2700000" algn="tl">
                    <a:srgbClr val="C0C0C0"/>
                  </a:outerShdw>
                </a:effectLst>
              </a:rPr>
              <a:t>M</a:t>
            </a:r>
            <a:r>
              <a:rPr lang="es-PR">
                <a:effectLst>
                  <a:outerShdw blurRad="38100" dist="38100" dir="2700000" algn="tl">
                    <a:srgbClr val="C0C0C0"/>
                  </a:outerShdw>
                </a:effectLst>
              </a:rPr>
              <a:t>edia </a:t>
            </a:r>
            <a:r>
              <a:rPr lang="es-PR">
                <a:solidFill>
                  <a:srgbClr val="FF6600"/>
                </a:solidFill>
                <a:effectLst>
                  <a:outerShdw blurRad="38100" dist="38100" dir="2700000" algn="tl">
                    <a:srgbClr val="C0C0C0"/>
                  </a:outerShdw>
                </a:effectLst>
              </a:rPr>
              <a:t>A</a:t>
            </a:r>
            <a:r>
              <a:rPr lang="es-PR">
                <a:effectLst>
                  <a:outerShdw blurRad="38100" dist="38100" dir="2700000" algn="tl">
                    <a:srgbClr val="C0C0C0"/>
                  </a:outerShdw>
                </a:effectLst>
              </a:rPr>
              <a:t>ritmética</a:t>
            </a:r>
          </a:p>
        </p:txBody>
      </p:sp>
      <p:sp>
        <p:nvSpPr>
          <p:cNvPr id="165891" name="Rectangle 3"/>
          <p:cNvSpPr>
            <a:spLocks noGrp="1" noChangeArrowheads="1"/>
          </p:cNvSpPr>
          <p:nvPr>
            <p:ph type="body" sz="half" idx="1"/>
          </p:nvPr>
        </p:nvSpPr>
        <p:spPr>
          <a:xfrm>
            <a:off x="601663" y="1196975"/>
            <a:ext cx="8362950" cy="4530725"/>
          </a:xfrm>
        </p:spPr>
        <p:txBody>
          <a:bodyPr/>
          <a:lstStyle/>
          <a:p>
            <a:pPr marL="0" indent="0">
              <a:lnSpc>
                <a:spcPct val="90000"/>
              </a:lnSpc>
              <a:buClr>
                <a:srgbClr val="FF6600"/>
              </a:buClr>
              <a:buSzPct val="90000"/>
            </a:pPr>
            <a:r>
              <a:rPr lang="es-PR" sz="2600">
                <a:latin typeface="Times New Roman" pitchFamily="18" charset="0"/>
              </a:rPr>
              <a:t>   La </a:t>
            </a:r>
            <a:r>
              <a:rPr lang="es-PR" sz="2600" b="1" i="1">
                <a:effectLst>
                  <a:outerShdw blurRad="38100" dist="38100" dir="2700000" algn="tl">
                    <a:srgbClr val="C0C0C0"/>
                  </a:outerShdw>
                </a:effectLst>
                <a:latin typeface="Times New Roman" pitchFamily="18" charset="0"/>
              </a:rPr>
              <a:t>media aritmética</a:t>
            </a:r>
            <a:r>
              <a:rPr lang="es-PR" sz="2600">
                <a:latin typeface="Times New Roman" pitchFamily="18" charset="0"/>
              </a:rPr>
              <a:t> o promedio es la medida más </a:t>
            </a:r>
          </a:p>
          <a:p>
            <a:pPr marL="0" indent="0">
              <a:lnSpc>
                <a:spcPct val="90000"/>
              </a:lnSpc>
              <a:buClr>
                <a:srgbClr val="FF6600"/>
              </a:buClr>
              <a:buSzPct val="90000"/>
              <a:buFont typeface="Wingdings" pitchFamily="2" charset="2"/>
              <a:buNone/>
            </a:pPr>
            <a:r>
              <a:rPr lang="es-PR" sz="2600">
                <a:latin typeface="Times New Roman" pitchFamily="18" charset="0"/>
              </a:rPr>
              <a:t>      conocida entre todas las medidas de tendencia central.  </a:t>
            </a:r>
          </a:p>
          <a:p>
            <a:pPr marL="0" indent="0">
              <a:lnSpc>
                <a:spcPct val="90000"/>
              </a:lnSpc>
              <a:buClr>
                <a:srgbClr val="FF6600"/>
              </a:buClr>
              <a:buSzPct val="90000"/>
              <a:buFont typeface="Wingdings" pitchFamily="2" charset="2"/>
              <a:buNone/>
            </a:pPr>
            <a:r>
              <a:rPr lang="es-PR" sz="2600">
                <a:latin typeface="Times New Roman" pitchFamily="18" charset="0"/>
              </a:rPr>
              <a:t>      Para calcular el promedio sumamos todos los datos y  </a:t>
            </a:r>
          </a:p>
          <a:p>
            <a:pPr marL="0" indent="0">
              <a:lnSpc>
                <a:spcPct val="90000"/>
              </a:lnSpc>
              <a:buClr>
                <a:srgbClr val="FF6600"/>
              </a:buClr>
              <a:buSzPct val="90000"/>
              <a:buFont typeface="Wingdings" pitchFamily="2" charset="2"/>
              <a:buNone/>
            </a:pPr>
            <a:r>
              <a:rPr lang="es-PR" sz="2600">
                <a:latin typeface="Times New Roman" pitchFamily="18" charset="0"/>
              </a:rPr>
              <a:t>      dividimos el total entre la cantidad de datos que tenemos.  </a:t>
            </a:r>
          </a:p>
          <a:p>
            <a:pPr marL="0" indent="0">
              <a:lnSpc>
                <a:spcPct val="90000"/>
              </a:lnSpc>
              <a:buFont typeface="Wingdings" pitchFamily="2" charset="2"/>
              <a:buNone/>
            </a:pPr>
            <a:endParaRPr lang="es-PR" sz="2600">
              <a:latin typeface="Times New Roman" pitchFamily="18" charset="0"/>
            </a:endParaRPr>
          </a:p>
          <a:p>
            <a:pPr marL="0" indent="0">
              <a:lnSpc>
                <a:spcPct val="90000"/>
              </a:lnSpc>
              <a:buFont typeface="Wingdings" pitchFamily="2" charset="2"/>
              <a:buNone/>
            </a:pPr>
            <a:r>
              <a:rPr lang="es-PR" sz="2600">
                <a:latin typeface="Times New Roman" pitchFamily="18" charset="0"/>
              </a:rPr>
              <a:t>	Por ejemplo:  Si tenemos un conjunto de cinco datos:  				</a:t>
            </a:r>
          </a:p>
          <a:p>
            <a:pPr marL="0" indent="0" algn="ctr">
              <a:lnSpc>
                <a:spcPct val="90000"/>
              </a:lnSpc>
              <a:buFont typeface="Wingdings" pitchFamily="2" charset="2"/>
              <a:buNone/>
            </a:pPr>
            <a:r>
              <a:rPr lang="es-PR" sz="2600">
                <a:latin typeface="Times New Roman" pitchFamily="18" charset="0"/>
              </a:rPr>
              <a:t>{6, 3, 8, 6, 4}</a:t>
            </a:r>
          </a:p>
          <a:p>
            <a:pPr marL="0" indent="0" algn="ctr">
              <a:lnSpc>
                <a:spcPct val="90000"/>
              </a:lnSpc>
              <a:buFont typeface="Wingdings" pitchFamily="2" charset="2"/>
              <a:buNone/>
            </a:pPr>
            <a:endParaRPr lang="es-PR" sz="2600">
              <a:latin typeface="Times New Roman" pitchFamily="18" charset="0"/>
            </a:endParaRPr>
          </a:p>
          <a:p>
            <a:pPr marL="0" indent="0">
              <a:lnSpc>
                <a:spcPct val="90000"/>
              </a:lnSpc>
              <a:buFont typeface="Wingdings" pitchFamily="2" charset="2"/>
              <a:buNone/>
            </a:pPr>
            <a:r>
              <a:rPr lang="es-PR" sz="2600">
                <a:latin typeface="Times New Roman" pitchFamily="18" charset="0"/>
              </a:rPr>
              <a:t> </a:t>
            </a:r>
            <a:r>
              <a:rPr lang="es-PR" altLang="ja-JP" sz="2400">
                <a:latin typeface="Times New Roman" pitchFamily="18" charset="0"/>
                <a:ea typeface="MS PGothic" pitchFamily="34" charset="-128"/>
              </a:rPr>
              <a:t>¿Cuál es la </a:t>
            </a:r>
            <a:r>
              <a:rPr lang="es-PR" altLang="ja-JP" sz="2400" i="1">
                <a:latin typeface="Times New Roman" pitchFamily="18" charset="0"/>
                <a:ea typeface="MS PGothic" pitchFamily="34" charset="-128"/>
              </a:rPr>
              <a:t>media aritmética</a:t>
            </a:r>
            <a:r>
              <a:rPr lang="es-PR" altLang="ja-JP" sz="2400">
                <a:latin typeface="Times New Roman" pitchFamily="18" charset="0"/>
                <a:ea typeface="MS PGothic" pitchFamily="34" charset="-128"/>
              </a:rPr>
              <a:t>?   </a:t>
            </a:r>
            <a:endParaRPr lang="es-PR" sz="2400">
              <a:latin typeface="Times New Roman" pitchFamily="18" charset="0"/>
              <a:ea typeface="MS PGothic" pitchFamily="34" charset="-128"/>
            </a:endParaRPr>
          </a:p>
        </p:txBody>
      </p:sp>
      <p:sp>
        <p:nvSpPr>
          <p:cNvPr id="165892" name="Text Box 4"/>
          <p:cNvSpPr txBox="1">
            <a:spLocks noChangeArrowheads="1"/>
          </p:cNvSpPr>
          <p:nvPr/>
        </p:nvSpPr>
        <p:spPr bwMode="auto">
          <a:xfrm>
            <a:off x="1619250" y="5780088"/>
            <a:ext cx="6192838" cy="45720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6+3+8+6+4 = 27                               27 ÷ 5 = 5.4</a:t>
            </a:r>
          </a:p>
        </p:txBody>
      </p:sp>
      <p:sp>
        <p:nvSpPr>
          <p:cNvPr id="165893" name="Text Box 5"/>
          <p:cNvSpPr txBox="1">
            <a:spLocks noChangeArrowheads="1"/>
          </p:cNvSpPr>
          <p:nvPr/>
        </p:nvSpPr>
        <p:spPr bwMode="auto">
          <a:xfrm>
            <a:off x="4572000" y="5059363"/>
            <a:ext cx="936625" cy="457200"/>
          </a:xfrm>
          <a:prstGeom prst="rect">
            <a:avLst/>
          </a:prstGeom>
          <a:noFill/>
          <a:ln w="9525">
            <a:noFill/>
            <a:miter lim="800000"/>
            <a:headEnd/>
            <a:tailEnd/>
          </a:ln>
          <a:effectLst/>
        </p:spPr>
        <p:txBody>
          <a:bodyPr>
            <a:spAutoFit/>
          </a:bodyPr>
          <a:lstStyle/>
          <a:p>
            <a:pPr>
              <a:spcBef>
                <a:spcPct val="50000"/>
              </a:spcBef>
            </a:pPr>
            <a:r>
              <a:rPr lang="en-US" sz="2400" b="1" i="1">
                <a:effectLst>
                  <a:outerShdw blurRad="38100" dist="38100" dir="2700000" algn="tl">
                    <a:srgbClr val="C0C0C0"/>
                  </a:outerShdw>
                </a:effectLst>
                <a:latin typeface="Times New Roman" pitchFamily="18" charset="0"/>
              </a:rPr>
              <a:t>5.4</a:t>
            </a:r>
          </a:p>
        </p:txBody>
      </p:sp>
      <p:pic>
        <p:nvPicPr>
          <p:cNvPr id="240642" name="Picture 2">
            <a:hlinkClick r:id="rId2" action="ppaction://hlinksldjump"/>
          </p:cNvPr>
          <p:cNvPicPr>
            <a:picLocks noGrp="1" noChangeAspect="1" noChangeArrowheads="1"/>
          </p:cNvPicPr>
          <p:nvPr>
            <p:ph sz="half" idx="2"/>
          </p:nvPr>
        </p:nvPicPr>
        <p:blipFill>
          <a:blip r:embed="rId3" cstate="print"/>
          <a:srcRect/>
          <a:stretch>
            <a:fillRect/>
          </a:stretch>
        </p:blipFill>
        <p:spPr>
          <a:xfrm>
            <a:off x="8027988" y="6308725"/>
            <a:ext cx="1042987" cy="50006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65890"/>
                                        </p:tgtEl>
                                        <p:attrNameLst>
                                          <p:attrName>style.visibility</p:attrName>
                                        </p:attrNameLst>
                                      </p:cBhvr>
                                      <p:to>
                                        <p:strVal val="visible"/>
                                      </p:to>
                                    </p:set>
                                    <p:animEffect transition="in" filter="fade">
                                      <p:cBhvr>
                                        <p:cTn id="7" dur="500"/>
                                        <p:tgtEl>
                                          <p:spTgt spid="165890"/>
                                        </p:tgtEl>
                                      </p:cBhvr>
                                    </p:animEffect>
                                    <p:anim calcmode="lin" valueType="num">
                                      <p:cBhvr>
                                        <p:cTn id="8" dur="500" fill="hold"/>
                                        <p:tgtEl>
                                          <p:spTgt spid="165890"/>
                                        </p:tgtEl>
                                        <p:attrNameLst>
                                          <p:attrName>ppt_w</p:attrName>
                                        </p:attrNameLst>
                                      </p:cBhvr>
                                      <p:tavLst>
                                        <p:tav tm="0" fmla="#ppt_w*sin(2.5*pi*$)">
                                          <p:val>
                                            <p:fltVal val="0"/>
                                          </p:val>
                                        </p:tav>
                                        <p:tav tm="100000">
                                          <p:val>
                                            <p:fltVal val="1"/>
                                          </p:val>
                                        </p:tav>
                                      </p:tavLst>
                                    </p:anim>
                                    <p:anim calcmode="lin" valueType="num">
                                      <p:cBhvr>
                                        <p:cTn id="9" dur="500" fill="hold"/>
                                        <p:tgtEl>
                                          <p:spTgt spid="165890"/>
                                        </p:tgtEl>
                                        <p:attrNameLst>
                                          <p:attrName>ppt_h</p:attrName>
                                        </p:attrNameLst>
                                      </p:cBhvr>
                                      <p:tavLst>
                                        <p:tav tm="0">
                                          <p:val>
                                            <p:strVal val="#ppt_h"/>
                                          </p:val>
                                        </p:tav>
                                        <p:tav tm="100000">
                                          <p:val>
                                            <p:strVal val="#ppt_h"/>
                                          </p:val>
                                        </p:tav>
                                      </p:tavLst>
                                    </p:anim>
                                  </p:childTnLst>
                                </p:cTn>
                              </p:par>
                            </p:childTnLst>
                          </p:cTn>
                        </p:par>
                        <p:par>
                          <p:cTn id="10" fill="hold">
                            <p:stCondLst>
                              <p:cond delay="1200"/>
                            </p:stCondLst>
                            <p:childTnLst>
                              <p:par>
                                <p:cTn id="11" presetID="1" presetClass="entr" presetSubtype="0" fill="hold" grpId="0" nodeType="afterEffect">
                                  <p:stCondLst>
                                    <p:cond delay="1400"/>
                                  </p:stCondLst>
                                  <p:childTnLst>
                                    <p:set>
                                      <p:cBhvr>
                                        <p:cTn id="12" dur="1" fill="hold">
                                          <p:stCondLst>
                                            <p:cond delay="0"/>
                                          </p:stCondLst>
                                        </p:cTn>
                                        <p:tgtEl>
                                          <p:spTgt spid="165891">
                                            <p:txEl>
                                              <p:pRg st="0" end="0"/>
                                            </p:txEl>
                                          </p:spTgt>
                                        </p:tgtEl>
                                        <p:attrNameLst>
                                          <p:attrName>style.visibility</p:attrName>
                                        </p:attrNameLst>
                                      </p:cBhvr>
                                      <p:to>
                                        <p:strVal val="visible"/>
                                      </p:to>
                                    </p:set>
                                  </p:childTnLst>
                                </p:cTn>
                              </p:par>
                            </p:childTnLst>
                          </p:cTn>
                        </p:par>
                        <p:par>
                          <p:cTn id="13" fill="hold">
                            <p:stCondLst>
                              <p:cond delay="2600"/>
                            </p:stCondLst>
                            <p:childTnLst>
                              <p:par>
                                <p:cTn id="14" presetID="1" presetClass="entr" presetSubtype="0" fill="hold" grpId="0" nodeType="afterEffect">
                                  <p:stCondLst>
                                    <p:cond delay="0"/>
                                  </p:stCondLst>
                                  <p:childTnLst>
                                    <p:set>
                                      <p:cBhvr>
                                        <p:cTn id="15" dur="1" fill="hold">
                                          <p:stCondLst>
                                            <p:cond delay="0"/>
                                          </p:stCondLst>
                                        </p:cTn>
                                        <p:tgtEl>
                                          <p:spTgt spid="165891">
                                            <p:txEl>
                                              <p:pRg st="1" end="1"/>
                                            </p:txEl>
                                          </p:spTgt>
                                        </p:tgtEl>
                                        <p:attrNameLst>
                                          <p:attrName>style.visibility</p:attrName>
                                        </p:attrNameLst>
                                      </p:cBhvr>
                                      <p:to>
                                        <p:strVal val="visible"/>
                                      </p:to>
                                    </p:set>
                                  </p:childTnLst>
                                </p:cTn>
                              </p:par>
                            </p:childTnLst>
                          </p:cTn>
                        </p:par>
                        <p:par>
                          <p:cTn id="16" fill="hold">
                            <p:stCondLst>
                              <p:cond delay="2600"/>
                            </p:stCondLst>
                            <p:childTnLst>
                              <p:par>
                                <p:cTn id="17" presetID="1" presetClass="entr" presetSubtype="0" fill="hold" grpId="0" nodeType="afterEffect">
                                  <p:stCondLst>
                                    <p:cond delay="0"/>
                                  </p:stCondLst>
                                  <p:childTnLst>
                                    <p:set>
                                      <p:cBhvr>
                                        <p:cTn id="18" dur="1" fill="hold">
                                          <p:stCondLst>
                                            <p:cond delay="0"/>
                                          </p:stCondLst>
                                        </p:cTn>
                                        <p:tgtEl>
                                          <p:spTgt spid="165891">
                                            <p:txEl>
                                              <p:pRg st="2" end="2"/>
                                            </p:txEl>
                                          </p:spTgt>
                                        </p:tgtEl>
                                        <p:attrNameLst>
                                          <p:attrName>style.visibility</p:attrName>
                                        </p:attrNameLst>
                                      </p:cBhvr>
                                      <p:to>
                                        <p:strVal val="visible"/>
                                      </p:to>
                                    </p:set>
                                  </p:childTnLst>
                                </p:cTn>
                              </p:par>
                            </p:childTnLst>
                          </p:cTn>
                        </p:par>
                        <p:par>
                          <p:cTn id="19" fill="hold">
                            <p:stCondLst>
                              <p:cond delay="2600"/>
                            </p:stCondLst>
                            <p:childTnLst>
                              <p:par>
                                <p:cTn id="20" presetID="1" presetClass="entr" presetSubtype="0" fill="hold" grpId="0" nodeType="afterEffect">
                                  <p:stCondLst>
                                    <p:cond delay="0"/>
                                  </p:stCondLst>
                                  <p:childTnLst>
                                    <p:set>
                                      <p:cBhvr>
                                        <p:cTn id="21" dur="1" fill="hold">
                                          <p:stCondLst>
                                            <p:cond delay="0"/>
                                          </p:stCondLst>
                                        </p:cTn>
                                        <p:tgtEl>
                                          <p:spTgt spid="165891">
                                            <p:txEl>
                                              <p:pRg st="3" end="3"/>
                                            </p:txEl>
                                          </p:spTgt>
                                        </p:tgtEl>
                                        <p:attrNameLst>
                                          <p:attrName>style.visibility</p:attrName>
                                        </p:attrNameLst>
                                      </p:cBhvr>
                                      <p:to>
                                        <p:strVal val="visible"/>
                                      </p:to>
                                    </p:set>
                                  </p:childTnLst>
                                </p:cTn>
                              </p:par>
                            </p:childTnLst>
                          </p:cTn>
                        </p:par>
                        <p:par>
                          <p:cTn id="22" fill="hold">
                            <p:stCondLst>
                              <p:cond delay="2600"/>
                            </p:stCondLst>
                            <p:childTnLst>
                              <p:par>
                                <p:cTn id="23" presetID="1" presetClass="entr" presetSubtype="0" fill="hold" grpId="0" nodeType="afterEffect">
                                  <p:stCondLst>
                                    <p:cond delay="5700"/>
                                  </p:stCondLst>
                                  <p:childTnLst>
                                    <p:set>
                                      <p:cBhvr>
                                        <p:cTn id="24" dur="1" fill="hold">
                                          <p:stCondLst>
                                            <p:cond delay="0"/>
                                          </p:stCondLst>
                                        </p:cTn>
                                        <p:tgtEl>
                                          <p:spTgt spid="165891">
                                            <p:txEl>
                                              <p:pRg st="5" end="5"/>
                                            </p:txEl>
                                          </p:spTgt>
                                        </p:tgtEl>
                                        <p:attrNameLst>
                                          <p:attrName>style.visibility</p:attrName>
                                        </p:attrNameLst>
                                      </p:cBhvr>
                                      <p:to>
                                        <p:strVal val="visible"/>
                                      </p:to>
                                    </p:set>
                                  </p:childTnLst>
                                </p:cTn>
                              </p:par>
                            </p:childTnLst>
                          </p:cTn>
                        </p:par>
                        <p:par>
                          <p:cTn id="25" fill="hold">
                            <p:stCondLst>
                              <p:cond delay="8300"/>
                            </p:stCondLst>
                            <p:childTnLst>
                              <p:par>
                                <p:cTn id="26" presetID="1" presetClass="entr" presetSubtype="0" fill="hold" grpId="0" nodeType="afterEffect">
                                  <p:stCondLst>
                                    <p:cond delay="5700"/>
                                  </p:stCondLst>
                                  <p:childTnLst>
                                    <p:set>
                                      <p:cBhvr>
                                        <p:cTn id="27" dur="1" fill="hold">
                                          <p:stCondLst>
                                            <p:cond delay="0"/>
                                          </p:stCondLst>
                                        </p:cTn>
                                        <p:tgtEl>
                                          <p:spTgt spid="165891">
                                            <p:txEl>
                                              <p:pRg st="6" end="6"/>
                                            </p:txEl>
                                          </p:spTgt>
                                        </p:tgtEl>
                                        <p:attrNameLst>
                                          <p:attrName>style.visibility</p:attrName>
                                        </p:attrNameLst>
                                      </p:cBhvr>
                                      <p:to>
                                        <p:strVal val="visible"/>
                                      </p:to>
                                    </p:set>
                                  </p:childTnLst>
                                </p:cTn>
                              </p:par>
                            </p:childTnLst>
                          </p:cTn>
                        </p:par>
                        <p:par>
                          <p:cTn id="28" fill="hold">
                            <p:stCondLst>
                              <p:cond delay="14000"/>
                            </p:stCondLst>
                            <p:childTnLst>
                              <p:par>
                                <p:cTn id="29" presetID="1" presetClass="entr" presetSubtype="0" fill="hold" grpId="0" nodeType="afterEffect">
                                  <p:stCondLst>
                                    <p:cond delay="2100"/>
                                  </p:stCondLst>
                                  <p:childTnLst>
                                    <p:set>
                                      <p:cBhvr>
                                        <p:cTn id="30" dur="1" fill="hold">
                                          <p:stCondLst>
                                            <p:cond delay="0"/>
                                          </p:stCondLst>
                                        </p:cTn>
                                        <p:tgtEl>
                                          <p:spTgt spid="16589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5" presetClass="entr" presetSubtype="0" fill="hold" grpId="0" nodeType="clickEffect">
                                  <p:stCondLst>
                                    <p:cond delay="0"/>
                                  </p:stCondLst>
                                  <p:childTnLst>
                                    <p:set>
                                      <p:cBhvr>
                                        <p:cTn id="34" dur="1" fill="hold">
                                          <p:stCondLst>
                                            <p:cond delay="0"/>
                                          </p:stCondLst>
                                        </p:cTn>
                                        <p:tgtEl>
                                          <p:spTgt spid="165893"/>
                                        </p:tgtEl>
                                        <p:attrNameLst>
                                          <p:attrName>style.visibility</p:attrName>
                                        </p:attrNameLst>
                                      </p:cBhvr>
                                      <p:to>
                                        <p:strVal val="visible"/>
                                      </p:to>
                                    </p:set>
                                    <p:animEffect transition="in" filter="fade">
                                      <p:cBhvr>
                                        <p:cTn id="35" dur="2000"/>
                                        <p:tgtEl>
                                          <p:spTgt spid="165893"/>
                                        </p:tgtEl>
                                      </p:cBhvr>
                                    </p:animEffect>
                                    <p:anim calcmode="lin" valueType="num">
                                      <p:cBhvr>
                                        <p:cTn id="36" dur="2000" fill="hold"/>
                                        <p:tgtEl>
                                          <p:spTgt spid="165893"/>
                                        </p:tgtEl>
                                        <p:attrNameLst>
                                          <p:attrName>style.rotation</p:attrName>
                                        </p:attrNameLst>
                                      </p:cBhvr>
                                      <p:tavLst>
                                        <p:tav tm="0">
                                          <p:val>
                                            <p:fltVal val="720"/>
                                          </p:val>
                                        </p:tav>
                                        <p:tav tm="100000">
                                          <p:val>
                                            <p:fltVal val="0"/>
                                          </p:val>
                                        </p:tav>
                                      </p:tavLst>
                                    </p:anim>
                                    <p:anim calcmode="lin" valueType="num">
                                      <p:cBhvr>
                                        <p:cTn id="37" dur="2000" fill="hold"/>
                                        <p:tgtEl>
                                          <p:spTgt spid="165893"/>
                                        </p:tgtEl>
                                        <p:attrNameLst>
                                          <p:attrName>ppt_h</p:attrName>
                                        </p:attrNameLst>
                                      </p:cBhvr>
                                      <p:tavLst>
                                        <p:tav tm="0">
                                          <p:val>
                                            <p:fltVal val="0"/>
                                          </p:val>
                                        </p:tav>
                                        <p:tav tm="100000">
                                          <p:val>
                                            <p:strVal val="#ppt_h"/>
                                          </p:val>
                                        </p:tav>
                                      </p:tavLst>
                                    </p:anim>
                                    <p:anim calcmode="lin" valueType="num">
                                      <p:cBhvr>
                                        <p:cTn id="38" dur="2000" fill="hold"/>
                                        <p:tgtEl>
                                          <p:spTgt spid="165893"/>
                                        </p:tgtEl>
                                        <p:attrNameLst>
                                          <p:attrName>ppt_w</p:attrName>
                                        </p:attrNameLst>
                                      </p:cBhvr>
                                      <p:tavLst>
                                        <p:tav tm="0">
                                          <p:val>
                                            <p:fltVal val="0"/>
                                          </p:val>
                                        </p:tav>
                                        <p:tav tm="100000">
                                          <p:val>
                                            <p:strVal val="#ppt_w"/>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5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P spid="165891" grpId="0" build="p"/>
      <p:bldP spid="165892" grpId="0"/>
      <p:bldP spid="16589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6 Marcador de número de diapositiva"/>
          <p:cNvSpPr>
            <a:spLocks noGrp="1"/>
          </p:cNvSpPr>
          <p:nvPr>
            <p:ph type="sldNum" sz="quarter" idx="12"/>
          </p:nvPr>
        </p:nvSpPr>
        <p:spPr/>
        <p:txBody>
          <a:bodyPr/>
          <a:lstStyle/>
          <a:p>
            <a:fld id="{E728D6C5-2551-4B86-B381-EBA1868B58FC}" type="slidenum">
              <a:rPr lang="en-US" altLang="en-US"/>
              <a:pPr/>
              <a:t>15</a:t>
            </a:fld>
            <a:endParaRPr lang="en-US" altLang="en-US"/>
          </a:p>
        </p:txBody>
      </p:sp>
      <p:sp>
        <p:nvSpPr>
          <p:cNvPr id="166914" name="Rectangle 2"/>
          <p:cNvSpPr>
            <a:spLocks noGrp="1" noChangeArrowheads="1"/>
          </p:cNvSpPr>
          <p:nvPr>
            <p:ph type="title"/>
          </p:nvPr>
        </p:nvSpPr>
        <p:spPr/>
        <p:txBody>
          <a:bodyPr/>
          <a:lstStyle/>
          <a:p>
            <a:r>
              <a:rPr lang="en-US">
                <a:solidFill>
                  <a:srgbClr val="FF6600"/>
                </a:solidFill>
                <a:effectLst>
                  <a:outerShdw blurRad="38100" dist="38100" dir="2700000" algn="tl">
                    <a:srgbClr val="C0C0C0"/>
                  </a:outerShdw>
                </a:effectLst>
              </a:rPr>
              <a:t>M</a:t>
            </a:r>
            <a:r>
              <a:rPr lang="en-US">
                <a:effectLst>
                  <a:outerShdw blurRad="38100" dist="38100" dir="2700000" algn="tl">
                    <a:srgbClr val="C0C0C0"/>
                  </a:outerShdw>
                </a:effectLst>
              </a:rPr>
              <a:t>oda</a:t>
            </a:r>
          </a:p>
        </p:txBody>
      </p:sp>
      <p:sp>
        <p:nvSpPr>
          <p:cNvPr id="166915" name="Rectangle 3"/>
          <p:cNvSpPr>
            <a:spLocks noGrp="1" noChangeArrowheads="1"/>
          </p:cNvSpPr>
          <p:nvPr>
            <p:ph type="body" sz="half" idx="1"/>
          </p:nvPr>
        </p:nvSpPr>
        <p:spPr>
          <a:xfrm>
            <a:off x="384175" y="1125538"/>
            <a:ext cx="8291513" cy="4530725"/>
          </a:xfrm>
        </p:spPr>
        <p:txBody>
          <a:bodyPr>
            <a:normAutofit fontScale="92500" lnSpcReduction="10000"/>
          </a:bodyPr>
          <a:lstStyle/>
          <a:p>
            <a:pPr marL="0" indent="0">
              <a:lnSpc>
                <a:spcPct val="90000"/>
              </a:lnSpc>
              <a:buClr>
                <a:srgbClr val="800080"/>
              </a:buClr>
              <a:buSzPct val="90000"/>
            </a:pPr>
            <a:r>
              <a:rPr lang="es-PR" sz="2500">
                <a:latin typeface="Times New Roman" pitchFamily="18" charset="0"/>
              </a:rPr>
              <a:t>   La </a:t>
            </a:r>
            <a:r>
              <a:rPr lang="es-PR" sz="2500" b="1" i="1">
                <a:effectLst>
                  <a:outerShdw blurRad="38100" dist="38100" dir="2700000" algn="tl">
                    <a:srgbClr val="C0C0C0"/>
                  </a:outerShdw>
                </a:effectLst>
                <a:latin typeface="Times New Roman" pitchFamily="18" charset="0"/>
              </a:rPr>
              <a:t>moda</a:t>
            </a:r>
            <a:r>
              <a:rPr lang="es-PR" sz="2500">
                <a:latin typeface="Times New Roman" pitchFamily="18" charset="0"/>
              </a:rPr>
              <a:t> es el dato que ocurre con mayor  frecuencia en </a:t>
            </a:r>
          </a:p>
          <a:p>
            <a:pPr marL="0" indent="0">
              <a:lnSpc>
                <a:spcPct val="90000"/>
              </a:lnSpc>
              <a:buClr>
                <a:srgbClr val="800080"/>
              </a:buClr>
              <a:buSzPct val="90000"/>
              <a:buFont typeface="Wingdings" pitchFamily="2" charset="2"/>
              <a:buNone/>
            </a:pPr>
            <a:r>
              <a:rPr lang="es-PR" sz="2500">
                <a:latin typeface="Times New Roman" pitchFamily="18" charset="0"/>
              </a:rPr>
              <a:t>      un conjunto de datos.</a:t>
            </a:r>
          </a:p>
          <a:p>
            <a:pPr marL="0" indent="0">
              <a:lnSpc>
                <a:spcPct val="90000"/>
              </a:lnSpc>
              <a:buFont typeface="Wingdings" pitchFamily="2" charset="2"/>
              <a:buNone/>
            </a:pPr>
            <a:r>
              <a:rPr lang="es-PR" sz="2500">
                <a:latin typeface="Times New Roman" pitchFamily="18" charset="0"/>
              </a:rPr>
              <a:t>	</a:t>
            </a:r>
          </a:p>
          <a:p>
            <a:pPr marL="0" indent="0">
              <a:lnSpc>
                <a:spcPct val="90000"/>
              </a:lnSpc>
              <a:buFont typeface="Wingdings" pitchFamily="2" charset="2"/>
              <a:buNone/>
            </a:pPr>
            <a:r>
              <a:rPr lang="es-PR" sz="2500">
                <a:latin typeface="Times New Roman" pitchFamily="18" charset="0"/>
              </a:rPr>
              <a:t>      Por ejemplo:    Si tenemos el siguiente conjunto de datos</a:t>
            </a:r>
          </a:p>
          <a:p>
            <a:pPr marL="0" indent="0" algn="ctr">
              <a:lnSpc>
                <a:spcPct val="90000"/>
              </a:lnSpc>
              <a:buFont typeface="Wingdings" pitchFamily="2" charset="2"/>
              <a:buNone/>
            </a:pPr>
            <a:endParaRPr lang="es-PR" sz="2500">
              <a:latin typeface="Times New Roman" pitchFamily="18" charset="0"/>
            </a:endParaRPr>
          </a:p>
          <a:p>
            <a:pPr marL="0" indent="0" algn="ctr">
              <a:lnSpc>
                <a:spcPct val="90000"/>
              </a:lnSpc>
              <a:buFont typeface="Wingdings" pitchFamily="2" charset="2"/>
              <a:buNone/>
            </a:pPr>
            <a:r>
              <a:rPr lang="es-PR" sz="2500">
                <a:latin typeface="Times New Roman" pitchFamily="18" charset="0"/>
              </a:rPr>
              <a:t>{3, 5, 7, 8, 7, 7, 3, 3, 5, 9, 4, 5, 10, 2, 2, 3}</a:t>
            </a:r>
          </a:p>
          <a:p>
            <a:pPr marL="0" indent="0" algn="ctr">
              <a:lnSpc>
                <a:spcPct val="90000"/>
              </a:lnSpc>
              <a:buFont typeface="Wingdings" pitchFamily="2" charset="2"/>
              <a:buNone/>
            </a:pPr>
            <a:endParaRPr lang="es-PR" sz="2500">
              <a:latin typeface="Times New Roman" pitchFamily="18" charset="0"/>
            </a:endParaRPr>
          </a:p>
          <a:p>
            <a:pPr marL="0" indent="0" algn="ctr">
              <a:lnSpc>
                <a:spcPct val="90000"/>
              </a:lnSpc>
              <a:buFont typeface="Wingdings" pitchFamily="2" charset="2"/>
              <a:buNone/>
            </a:pPr>
            <a:endParaRPr lang="es-PR" sz="2500">
              <a:latin typeface="Times New Roman" pitchFamily="18" charset="0"/>
            </a:endParaRPr>
          </a:p>
          <a:p>
            <a:pPr marL="0" indent="0" algn="ctr">
              <a:lnSpc>
                <a:spcPct val="90000"/>
              </a:lnSpc>
              <a:buFont typeface="Wingdings" pitchFamily="2" charset="2"/>
              <a:buNone/>
            </a:pPr>
            <a:endParaRPr lang="es-PR" sz="2500">
              <a:latin typeface="Times New Roman" pitchFamily="18" charset="0"/>
            </a:endParaRPr>
          </a:p>
          <a:p>
            <a:pPr marL="0" indent="0" algn="ctr">
              <a:lnSpc>
                <a:spcPct val="90000"/>
              </a:lnSpc>
              <a:buFont typeface="Wingdings" pitchFamily="2" charset="2"/>
              <a:buNone/>
            </a:pPr>
            <a:endParaRPr lang="es-PR" sz="2500">
              <a:latin typeface="Times New Roman" pitchFamily="18" charset="0"/>
            </a:endParaRPr>
          </a:p>
          <a:p>
            <a:pPr marL="0" indent="0" algn="ctr">
              <a:lnSpc>
                <a:spcPct val="90000"/>
              </a:lnSpc>
              <a:buFont typeface="Wingdings" pitchFamily="2" charset="2"/>
              <a:buNone/>
            </a:pPr>
            <a:endParaRPr lang="es-PR" sz="2500">
              <a:latin typeface="Times New Roman" pitchFamily="18" charset="0"/>
            </a:endParaRPr>
          </a:p>
          <a:p>
            <a:pPr marL="0" indent="0">
              <a:lnSpc>
                <a:spcPct val="90000"/>
              </a:lnSpc>
              <a:buFont typeface="Wingdings" pitchFamily="2" charset="2"/>
              <a:buNone/>
            </a:pPr>
            <a:r>
              <a:rPr lang="es-PR" altLang="ja-JP" sz="2400">
                <a:latin typeface="Times New Roman" pitchFamily="18" charset="0"/>
                <a:ea typeface="MS PGothic" pitchFamily="34" charset="-128"/>
              </a:rPr>
              <a:t>                   ¿Cuál es la </a:t>
            </a:r>
            <a:r>
              <a:rPr lang="es-PR" altLang="ja-JP" sz="2400" i="1">
                <a:latin typeface="Times New Roman" pitchFamily="18" charset="0"/>
                <a:ea typeface="MS PGothic" pitchFamily="34" charset="-128"/>
              </a:rPr>
              <a:t>moda</a:t>
            </a:r>
            <a:r>
              <a:rPr lang="es-PR" altLang="ja-JP" sz="2400">
                <a:latin typeface="Times New Roman" pitchFamily="18" charset="0"/>
                <a:ea typeface="MS PGothic" pitchFamily="34" charset="-128"/>
              </a:rPr>
              <a:t>?</a:t>
            </a:r>
            <a:endParaRPr lang="es-PR" sz="2400">
              <a:latin typeface="Times New Roman" pitchFamily="18" charset="0"/>
              <a:ea typeface="MS PGothic" pitchFamily="34" charset="-128"/>
            </a:endParaRPr>
          </a:p>
        </p:txBody>
      </p:sp>
      <p:sp>
        <p:nvSpPr>
          <p:cNvPr id="166917" name="Rectangle 5"/>
          <p:cNvSpPr>
            <a:spLocks noChangeArrowheads="1"/>
          </p:cNvSpPr>
          <p:nvPr/>
        </p:nvSpPr>
        <p:spPr bwMode="auto">
          <a:xfrm>
            <a:off x="2773363" y="5300663"/>
            <a:ext cx="6335712" cy="396875"/>
          </a:xfrm>
          <a:prstGeom prst="rect">
            <a:avLst/>
          </a:prstGeom>
          <a:noFill/>
          <a:ln w="9525">
            <a:noFill/>
            <a:miter lim="800000"/>
            <a:headEnd/>
            <a:tailEnd/>
          </a:ln>
          <a:effectLst/>
        </p:spPr>
        <p:txBody>
          <a:bodyPr>
            <a:spAutoFit/>
          </a:bodyPr>
          <a:lstStyle/>
          <a:p>
            <a:r>
              <a:rPr lang="es-PR" sz="2000" b="1">
                <a:solidFill>
                  <a:srgbClr val="FF6600"/>
                </a:solidFill>
                <a:effectLst>
                  <a:outerShdw blurRad="38100" dist="38100" dir="2700000" algn="tl">
                    <a:srgbClr val="C0C0C0"/>
                  </a:outerShdw>
                </a:effectLst>
                <a:latin typeface="Times New Roman" pitchFamily="18" charset="0"/>
              </a:rPr>
              <a:t>El 3 se repite 4 veces</a:t>
            </a:r>
            <a:r>
              <a:rPr lang="es-PR" sz="2000" b="1">
                <a:effectLst>
                  <a:outerShdw blurRad="38100" dist="38100" dir="2700000" algn="tl">
                    <a:srgbClr val="C0C0C0"/>
                  </a:outerShdw>
                </a:effectLst>
                <a:latin typeface="Times New Roman" pitchFamily="18" charset="0"/>
              </a:rPr>
              <a:t>	</a:t>
            </a:r>
          </a:p>
        </p:txBody>
      </p:sp>
      <p:sp>
        <p:nvSpPr>
          <p:cNvPr id="166919" name="Text Box 7"/>
          <p:cNvSpPr txBox="1">
            <a:spLocks noChangeArrowheads="1"/>
          </p:cNvSpPr>
          <p:nvPr/>
        </p:nvSpPr>
        <p:spPr bwMode="auto">
          <a:xfrm>
            <a:off x="5148263" y="5661025"/>
            <a:ext cx="2447925" cy="519113"/>
          </a:xfrm>
          <a:prstGeom prst="rect">
            <a:avLst/>
          </a:prstGeom>
          <a:noFill/>
          <a:ln w="9525">
            <a:noFill/>
            <a:miter lim="800000"/>
            <a:headEnd/>
            <a:tailEnd/>
          </a:ln>
          <a:effectLst/>
        </p:spPr>
        <p:txBody>
          <a:bodyPr>
            <a:spAutoFit/>
          </a:bodyPr>
          <a:lstStyle/>
          <a:p>
            <a:pPr>
              <a:spcBef>
                <a:spcPct val="50000"/>
              </a:spcBef>
            </a:pPr>
            <a:r>
              <a:rPr lang="es-PR" sz="2400">
                <a:latin typeface="Times New Roman" pitchFamily="18" charset="0"/>
              </a:rPr>
              <a:t>La moda es </a:t>
            </a:r>
            <a:r>
              <a:rPr lang="es-PR" sz="2800">
                <a:effectLst>
                  <a:outerShdw blurRad="38100" dist="38100" dir="2700000" algn="tl">
                    <a:srgbClr val="C0C0C0"/>
                  </a:outerShdw>
                </a:effectLst>
                <a:latin typeface="Times New Roman" pitchFamily="18" charset="0"/>
              </a:rPr>
              <a:t>3</a:t>
            </a:r>
          </a:p>
        </p:txBody>
      </p:sp>
      <p:sp>
        <p:nvSpPr>
          <p:cNvPr id="166920" name="Rectangle 8"/>
          <p:cNvSpPr>
            <a:spLocks noChangeArrowheads="1"/>
          </p:cNvSpPr>
          <p:nvPr/>
        </p:nvSpPr>
        <p:spPr bwMode="auto">
          <a:xfrm>
            <a:off x="3240088" y="4760913"/>
            <a:ext cx="4572000" cy="396875"/>
          </a:xfrm>
          <a:prstGeom prst="rect">
            <a:avLst/>
          </a:prstGeom>
          <a:noFill/>
          <a:ln w="9525">
            <a:noFill/>
            <a:miter lim="800000"/>
            <a:headEnd/>
            <a:tailEnd/>
          </a:ln>
          <a:effectLst/>
        </p:spPr>
        <p:txBody>
          <a:bodyPr>
            <a:spAutoFit/>
          </a:bodyPr>
          <a:lstStyle/>
          <a:p>
            <a:r>
              <a:rPr lang="es-PR" sz="2000" b="1">
                <a:solidFill>
                  <a:srgbClr val="FF0000"/>
                </a:solidFill>
                <a:effectLst>
                  <a:outerShdw blurRad="38100" dist="38100" dir="2700000" algn="tl">
                    <a:srgbClr val="C0C0C0"/>
                  </a:outerShdw>
                </a:effectLst>
                <a:latin typeface="Times New Roman" pitchFamily="18" charset="0"/>
              </a:rPr>
              <a:t>El 5 se repite 3 veces</a:t>
            </a:r>
          </a:p>
        </p:txBody>
      </p:sp>
      <p:sp>
        <p:nvSpPr>
          <p:cNvPr id="166921" name="Rectangle 9"/>
          <p:cNvSpPr>
            <a:spLocks noChangeArrowheads="1"/>
          </p:cNvSpPr>
          <p:nvPr/>
        </p:nvSpPr>
        <p:spPr bwMode="auto">
          <a:xfrm>
            <a:off x="4032250" y="4256088"/>
            <a:ext cx="4572000" cy="396875"/>
          </a:xfrm>
          <a:prstGeom prst="rect">
            <a:avLst/>
          </a:prstGeom>
          <a:noFill/>
          <a:ln w="9525">
            <a:noFill/>
            <a:miter lim="800000"/>
            <a:headEnd/>
            <a:tailEnd/>
          </a:ln>
          <a:effectLst/>
        </p:spPr>
        <p:txBody>
          <a:bodyPr>
            <a:spAutoFit/>
          </a:bodyPr>
          <a:lstStyle/>
          <a:p>
            <a:pPr>
              <a:spcBef>
                <a:spcPct val="50000"/>
              </a:spcBef>
            </a:pPr>
            <a:r>
              <a:rPr lang="es-PR" sz="2000" b="1">
                <a:solidFill>
                  <a:srgbClr val="800080"/>
                </a:solidFill>
                <a:effectLst>
                  <a:outerShdw blurRad="38100" dist="38100" dir="2700000" algn="tl">
                    <a:srgbClr val="C0C0C0"/>
                  </a:outerShdw>
                </a:effectLst>
                <a:latin typeface="Times New Roman" pitchFamily="18" charset="0"/>
              </a:rPr>
              <a:t>El 7 se repite 3 veces</a:t>
            </a:r>
            <a:r>
              <a:rPr lang="es-PR" sz="2000" b="1">
                <a:effectLst>
                  <a:outerShdw blurRad="38100" dist="38100" dir="2700000" algn="tl">
                    <a:srgbClr val="C0C0C0"/>
                  </a:outerShdw>
                </a:effectLst>
                <a:latin typeface="Times New Roman" pitchFamily="18" charset="0"/>
              </a:rPr>
              <a:t>	</a:t>
            </a:r>
          </a:p>
        </p:txBody>
      </p:sp>
      <p:sp>
        <p:nvSpPr>
          <p:cNvPr id="166922" name="Rectangle 10"/>
          <p:cNvSpPr>
            <a:spLocks noChangeArrowheads="1"/>
          </p:cNvSpPr>
          <p:nvPr/>
        </p:nvSpPr>
        <p:spPr bwMode="auto">
          <a:xfrm>
            <a:off x="4824413" y="3798888"/>
            <a:ext cx="4572000" cy="854075"/>
          </a:xfrm>
          <a:prstGeom prst="rect">
            <a:avLst/>
          </a:prstGeom>
          <a:noFill/>
          <a:ln w="9525">
            <a:noFill/>
            <a:miter lim="800000"/>
            <a:headEnd/>
            <a:tailEnd/>
          </a:ln>
          <a:effectLst/>
        </p:spPr>
        <p:txBody>
          <a:bodyPr>
            <a:spAutoFit/>
          </a:bodyPr>
          <a:lstStyle/>
          <a:p>
            <a:pPr>
              <a:spcBef>
                <a:spcPct val="50000"/>
              </a:spcBef>
            </a:pPr>
            <a:r>
              <a:rPr lang="es-PR" sz="2000" b="1">
                <a:solidFill>
                  <a:schemeClr val="accent2"/>
                </a:solidFill>
                <a:effectLst>
                  <a:outerShdw blurRad="38100" dist="38100" dir="2700000" algn="tl">
                    <a:srgbClr val="C0C0C0"/>
                  </a:outerShdw>
                </a:effectLst>
                <a:latin typeface="Times New Roman" pitchFamily="18" charset="0"/>
              </a:rPr>
              <a:t>El 2 se repite 2 veces</a:t>
            </a:r>
          </a:p>
          <a:p>
            <a:pPr>
              <a:spcBef>
                <a:spcPct val="50000"/>
              </a:spcBef>
            </a:pPr>
            <a:endParaRPr lang="es-PR" sz="2000" b="1">
              <a:effectLst>
                <a:outerShdw blurRad="38100" dist="38100" dir="2700000" algn="tl">
                  <a:srgbClr val="C0C0C0"/>
                </a:outerShdw>
              </a:effectLst>
              <a:latin typeface="Times New Roman" pitchFamily="18" charset="0"/>
            </a:endParaRPr>
          </a:p>
        </p:txBody>
      </p:sp>
      <p:sp>
        <p:nvSpPr>
          <p:cNvPr id="166923" name="Oval 11"/>
          <p:cNvSpPr>
            <a:spLocks noChangeArrowheads="1"/>
          </p:cNvSpPr>
          <p:nvPr/>
        </p:nvSpPr>
        <p:spPr bwMode="auto">
          <a:xfrm>
            <a:off x="1908175" y="3284538"/>
            <a:ext cx="287338" cy="287337"/>
          </a:xfrm>
          <a:prstGeom prst="ellipse">
            <a:avLst/>
          </a:prstGeom>
          <a:solidFill>
            <a:srgbClr val="FF6600">
              <a:alpha val="50000"/>
            </a:srgbClr>
          </a:solidFill>
          <a:ln w="9525">
            <a:solidFill>
              <a:schemeClr val="tx1"/>
            </a:solidFill>
            <a:round/>
            <a:headEnd/>
            <a:tailEnd/>
          </a:ln>
          <a:effectLst/>
        </p:spPr>
        <p:txBody>
          <a:bodyPr wrap="none" anchor="ctr"/>
          <a:lstStyle/>
          <a:p>
            <a:endParaRPr lang="es-CO"/>
          </a:p>
        </p:txBody>
      </p:sp>
      <p:sp>
        <p:nvSpPr>
          <p:cNvPr id="166924" name="Oval 12"/>
          <p:cNvSpPr>
            <a:spLocks noChangeArrowheads="1"/>
          </p:cNvSpPr>
          <p:nvPr/>
        </p:nvSpPr>
        <p:spPr bwMode="auto">
          <a:xfrm>
            <a:off x="3779838" y="3284538"/>
            <a:ext cx="287337" cy="287337"/>
          </a:xfrm>
          <a:prstGeom prst="ellipse">
            <a:avLst/>
          </a:prstGeom>
          <a:solidFill>
            <a:srgbClr val="FF6600">
              <a:alpha val="50000"/>
            </a:srgbClr>
          </a:solidFill>
          <a:ln w="9525">
            <a:solidFill>
              <a:schemeClr val="tx1"/>
            </a:solidFill>
            <a:round/>
            <a:headEnd/>
            <a:tailEnd/>
          </a:ln>
          <a:effectLst/>
        </p:spPr>
        <p:txBody>
          <a:bodyPr wrap="none" anchor="ctr"/>
          <a:lstStyle/>
          <a:p>
            <a:endParaRPr lang="es-CO"/>
          </a:p>
        </p:txBody>
      </p:sp>
      <p:sp>
        <p:nvSpPr>
          <p:cNvPr id="166925" name="Oval 13"/>
          <p:cNvSpPr>
            <a:spLocks noChangeArrowheads="1"/>
          </p:cNvSpPr>
          <p:nvPr/>
        </p:nvSpPr>
        <p:spPr bwMode="auto">
          <a:xfrm>
            <a:off x="4140200" y="3286125"/>
            <a:ext cx="287338" cy="287338"/>
          </a:xfrm>
          <a:prstGeom prst="ellipse">
            <a:avLst/>
          </a:prstGeom>
          <a:solidFill>
            <a:srgbClr val="FF6600">
              <a:alpha val="50000"/>
            </a:srgbClr>
          </a:solidFill>
          <a:ln w="9525">
            <a:solidFill>
              <a:schemeClr val="tx1"/>
            </a:solidFill>
            <a:round/>
            <a:headEnd/>
            <a:tailEnd/>
          </a:ln>
          <a:effectLst/>
        </p:spPr>
        <p:txBody>
          <a:bodyPr wrap="none" anchor="ctr"/>
          <a:lstStyle/>
          <a:p>
            <a:endParaRPr lang="es-CO"/>
          </a:p>
        </p:txBody>
      </p:sp>
      <p:sp>
        <p:nvSpPr>
          <p:cNvPr id="166926" name="Oval 14"/>
          <p:cNvSpPr>
            <a:spLocks noChangeArrowheads="1"/>
          </p:cNvSpPr>
          <p:nvPr/>
        </p:nvSpPr>
        <p:spPr bwMode="auto">
          <a:xfrm>
            <a:off x="6805613" y="3284538"/>
            <a:ext cx="287337" cy="287337"/>
          </a:xfrm>
          <a:prstGeom prst="ellipse">
            <a:avLst/>
          </a:prstGeom>
          <a:solidFill>
            <a:srgbClr val="FF6600">
              <a:alpha val="50000"/>
            </a:srgbClr>
          </a:solidFill>
          <a:ln w="9525">
            <a:solidFill>
              <a:schemeClr val="tx1"/>
            </a:solidFill>
            <a:round/>
            <a:headEnd/>
            <a:tailEnd/>
          </a:ln>
          <a:effectLst/>
        </p:spPr>
        <p:txBody>
          <a:bodyPr wrap="none" anchor="ctr"/>
          <a:lstStyle/>
          <a:p>
            <a:endParaRPr lang="es-CO"/>
          </a:p>
        </p:txBody>
      </p:sp>
      <p:pic>
        <p:nvPicPr>
          <p:cNvPr id="239618" name="Picture 2">
            <a:hlinkClick r:id="rId2" action="ppaction://hlinksldjump"/>
          </p:cNvPr>
          <p:cNvPicPr>
            <a:picLocks noGrp="1" noChangeAspect="1" noChangeArrowheads="1"/>
          </p:cNvPicPr>
          <p:nvPr>
            <p:ph sz="half" idx="2"/>
          </p:nvPr>
        </p:nvPicPr>
        <p:blipFill>
          <a:blip r:embed="rId3" cstate="print"/>
          <a:srcRect/>
          <a:stretch>
            <a:fillRect/>
          </a:stretch>
        </p:blipFill>
        <p:spPr>
          <a:xfrm>
            <a:off x="8101013" y="6357938"/>
            <a:ext cx="1042987" cy="50006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66914"/>
                                        </p:tgtEl>
                                        <p:attrNameLst>
                                          <p:attrName>style.visibility</p:attrName>
                                        </p:attrNameLst>
                                      </p:cBhvr>
                                      <p:to>
                                        <p:strVal val="visible"/>
                                      </p:to>
                                    </p:set>
                                    <p:animEffect transition="in" filter="fade">
                                      <p:cBhvr>
                                        <p:cTn id="7" dur="500"/>
                                        <p:tgtEl>
                                          <p:spTgt spid="166914"/>
                                        </p:tgtEl>
                                      </p:cBhvr>
                                    </p:animEffect>
                                    <p:anim calcmode="lin" valueType="num">
                                      <p:cBhvr>
                                        <p:cTn id="8" dur="500" fill="hold"/>
                                        <p:tgtEl>
                                          <p:spTgt spid="166914"/>
                                        </p:tgtEl>
                                        <p:attrNameLst>
                                          <p:attrName>ppt_w</p:attrName>
                                        </p:attrNameLst>
                                      </p:cBhvr>
                                      <p:tavLst>
                                        <p:tav tm="0" fmla="#ppt_w*sin(2.5*pi*$)">
                                          <p:val>
                                            <p:fltVal val="0"/>
                                          </p:val>
                                        </p:tav>
                                        <p:tav tm="100000">
                                          <p:val>
                                            <p:fltVal val="1"/>
                                          </p:val>
                                        </p:tav>
                                      </p:tavLst>
                                    </p:anim>
                                    <p:anim calcmode="lin" valueType="num">
                                      <p:cBhvr>
                                        <p:cTn id="9" dur="500" fill="hold"/>
                                        <p:tgtEl>
                                          <p:spTgt spid="166914"/>
                                        </p:tgtEl>
                                        <p:attrNameLst>
                                          <p:attrName>ppt_h</p:attrName>
                                        </p:attrNameLst>
                                      </p:cBhvr>
                                      <p:tavLst>
                                        <p:tav tm="0">
                                          <p:val>
                                            <p:strVal val="#ppt_h"/>
                                          </p:val>
                                        </p:tav>
                                        <p:tav tm="100000">
                                          <p:val>
                                            <p:strVal val="#ppt_h"/>
                                          </p:val>
                                        </p:tav>
                                      </p:tavLst>
                                    </p:anim>
                                  </p:childTnLst>
                                </p:cTn>
                              </p:par>
                            </p:childTnLst>
                          </p:cTn>
                        </p:par>
                        <p:par>
                          <p:cTn id="10" fill="hold">
                            <p:stCondLst>
                              <p:cond delay="650"/>
                            </p:stCondLst>
                            <p:childTnLst>
                              <p:par>
                                <p:cTn id="11" presetID="1" presetClass="entr" presetSubtype="0" fill="hold" grpId="0" nodeType="afterEffect">
                                  <p:stCondLst>
                                    <p:cond delay="0"/>
                                  </p:stCondLst>
                                  <p:childTnLst>
                                    <p:set>
                                      <p:cBhvr>
                                        <p:cTn id="12" dur="1" fill="hold">
                                          <p:stCondLst>
                                            <p:cond delay="0"/>
                                          </p:stCondLst>
                                        </p:cTn>
                                        <p:tgtEl>
                                          <p:spTgt spid="166915">
                                            <p:txEl>
                                              <p:pRg st="0" end="0"/>
                                            </p:txEl>
                                          </p:spTgt>
                                        </p:tgtEl>
                                        <p:attrNameLst>
                                          <p:attrName>style.visibility</p:attrName>
                                        </p:attrNameLst>
                                      </p:cBhvr>
                                      <p:to>
                                        <p:strVal val="visible"/>
                                      </p:to>
                                    </p:set>
                                  </p:childTnLst>
                                </p:cTn>
                              </p:par>
                            </p:childTnLst>
                          </p:cTn>
                        </p:par>
                        <p:par>
                          <p:cTn id="13" fill="hold">
                            <p:stCondLst>
                              <p:cond delay="650"/>
                            </p:stCondLst>
                            <p:childTnLst>
                              <p:par>
                                <p:cTn id="14" presetID="1" presetClass="entr" presetSubtype="0" fill="hold" grpId="0" nodeType="afterEffect">
                                  <p:stCondLst>
                                    <p:cond delay="0"/>
                                  </p:stCondLst>
                                  <p:childTnLst>
                                    <p:set>
                                      <p:cBhvr>
                                        <p:cTn id="15" dur="1" fill="hold">
                                          <p:stCondLst>
                                            <p:cond delay="0"/>
                                          </p:stCondLst>
                                        </p:cTn>
                                        <p:tgtEl>
                                          <p:spTgt spid="166915">
                                            <p:txEl>
                                              <p:pRg st="1" end="1"/>
                                            </p:txEl>
                                          </p:spTgt>
                                        </p:tgtEl>
                                        <p:attrNameLst>
                                          <p:attrName>style.visibility</p:attrName>
                                        </p:attrNameLst>
                                      </p:cBhvr>
                                      <p:to>
                                        <p:strVal val="visible"/>
                                      </p:to>
                                    </p:set>
                                  </p:childTnLst>
                                </p:cTn>
                              </p:par>
                            </p:childTnLst>
                          </p:cTn>
                        </p:par>
                        <p:par>
                          <p:cTn id="16" fill="hold">
                            <p:stCondLst>
                              <p:cond delay="650"/>
                            </p:stCondLst>
                            <p:childTnLst>
                              <p:par>
                                <p:cTn id="17" presetID="1" presetClass="entr" presetSubtype="0" fill="hold" grpId="0" nodeType="afterEffect">
                                  <p:stCondLst>
                                    <p:cond delay="2500"/>
                                  </p:stCondLst>
                                  <p:childTnLst>
                                    <p:set>
                                      <p:cBhvr>
                                        <p:cTn id="18" dur="1" fill="hold">
                                          <p:stCondLst>
                                            <p:cond delay="0"/>
                                          </p:stCondLst>
                                        </p:cTn>
                                        <p:tgtEl>
                                          <p:spTgt spid="166915">
                                            <p:txEl>
                                              <p:pRg st="3" end="3"/>
                                            </p:txEl>
                                          </p:spTgt>
                                        </p:tgtEl>
                                        <p:attrNameLst>
                                          <p:attrName>style.visibility</p:attrName>
                                        </p:attrNameLst>
                                      </p:cBhvr>
                                      <p:to>
                                        <p:strVal val="visible"/>
                                      </p:to>
                                    </p:set>
                                  </p:childTnLst>
                                </p:cTn>
                              </p:par>
                            </p:childTnLst>
                          </p:cTn>
                        </p:par>
                        <p:par>
                          <p:cTn id="19" fill="hold">
                            <p:stCondLst>
                              <p:cond delay="3150"/>
                            </p:stCondLst>
                            <p:childTnLst>
                              <p:par>
                                <p:cTn id="20" presetID="1" presetClass="entr" presetSubtype="0" fill="hold" grpId="0" nodeType="afterEffect">
                                  <p:stCondLst>
                                    <p:cond delay="900"/>
                                  </p:stCondLst>
                                  <p:childTnLst>
                                    <p:set>
                                      <p:cBhvr>
                                        <p:cTn id="21" dur="1" fill="hold">
                                          <p:stCondLst>
                                            <p:cond delay="0"/>
                                          </p:stCondLst>
                                        </p:cTn>
                                        <p:tgtEl>
                                          <p:spTgt spid="166915">
                                            <p:txEl>
                                              <p:pRg st="5" end="5"/>
                                            </p:txEl>
                                          </p:spTgt>
                                        </p:tgtEl>
                                        <p:attrNameLst>
                                          <p:attrName>style.visibility</p:attrName>
                                        </p:attrNameLst>
                                      </p:cBhvr>
                                      <p:to>
                                        <p:strVal val="visible"/>
                                      </p:to>
                                    </p:set>
                                  </p:childTnLst>
                                </p:cTn>
                              </p:par>
                            </p:childTnLst>
                          </p:cTn>
                        </p:par>
                        <p:par>
                          <p:cTn id="22" fill="hold">
                            <p:stCondLst>
                              <p:cond delay="4050"/>
                            </p:stCondLst>
                            <p:childTnLst>
                              <p:par>
                                <p:cTn id="23" presetID="1" presetClass="entr" presetSubtype="0" fill="hold" grpId="0" nodeType="afterEffect">
                                  <p:stCondLst>
                                    <p:cond delay="1100"/>
                                  </p:stCondLst>
                                  <p:childTnLst>
                                    <p:set>
                                      <p:cBhvr>
                                        <p:cTn id="24" dur="1" fill="hold">
                                          <p:stCondLst>
                                            <p:cond delay="0"/>
                                          </p:stCondLst>
                                        </p:cTn>
                                        <p:tgtEl>
                                          <p:spTgt spid="166915">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69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69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69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69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69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69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69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69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7" presetClass="entr" presetSubtype="4" fill="hold" grpId="0" nodeType="clickEffect">
                                  <p:stCondLst>
                                    <p:cond delay="0"/>
                                  </p:stCondLst>
                                  <p:childTnLst>
                                    <p:set>
                                      <p:cBhvr>
                                        <p:cTn id="52" dur="1" fill="hold">
                                          <p:stCondLst>
                                            <p:cond delay="0"/>
                                          </p:stCondLst>
                                        </p:cTn>
                                        <p:tgtEl>
                                          <p:spTgt spid="166919"/>
                                        </p:tgtEl>
                                        <p:attrNameLst>
                                          <p:attrName>style.visibility</p:attrName>
                                        </p:attrNameLst>
                                      </p:cBhvr>
                                      <p:to>
                                        <p:strVal val="visible"/>
                                      </p:to>
                                    </p:set>
                                    <p:anim calcmode="lin" valueType="num">
                                      <p:cBhvr additive="base">
                                        <p:cTn id="53" dur="1000" fill="hold"/>
                                        <p:tgtEl>
                                          <p:spTgt spid="166919"/>
                                        </p:tgtEl>
                                        <p:attrNameLst>
                                          <p:attrName>ppt_x</p:attrName>
                                        </p:attrNameLst>
                                      </p:cBhvr>
                                      <p:tavLst>
                                        <p:tav tm="0">
                                          <p:val>
                                            <p:strVal val="#ppt_x"/>
                                          </p:val>
                                        </p:tav>
                                        <p:tav tm="100000">
                                          <p:val>
                                            <p:strVal val="#ppt_x"/>
                                          </p:val>
                                        </p:tav>
                                      </p:tavLst>
                                    </p:anim>
                                    <p:anim calcmode="lin" valueType="num">
                                      <p:cBhvr additive="base">
                                        <p:cTn id="54" dur="1000" fill="hold"/>
                                        <p:tgtEl>
                                          <p:spTgt spid="1669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P spid="166915" grpId="0" build="p"/>
      <p:bldP spid="166917" grpId="0"/>
      <p:bldP spid="166919" grpId="0"/>
      <p:bldP spid="166920" grpId="0"/>
      <p:bldP spid="166921" grpId="0"/>
      <p:bldP spid="166922" grpId="0"/>
      <p:bldP spid="166923" grpId="0" animBg="1"/>
      <p:bldP spid="166924" grpId="0" animBg="1"/>
      <p:bldP spid="166925" grpId="0" animBg="1"/>
      <p:bldP spid="1669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5 Marcador de número de diapositiva"/>
          <p:cNvSpPr>
            <a:spLocks noGrp="1"/>
          </p:cNvSpPr>
          <p:nvPr>
            <p:ph type="sldNum" sz="quarter" idx="12"/>
          </p:nvPr>
        </p:nvSpPr>
        <p:spPr/>
        <p:txBody>
          <a:bodyPr/>
          <a:lstStyle/>
          <a:p>
            <a:fld id="{F39A5013-28DB-4D30-84B2-DA3B61669A86}" type="slidenum">
              <a:rPr lang="en-US" altLang="en-US"/>
              <a:pPr/>
              <a:t>16</a:t>
            </a:fld>
            <a:endParaRPr lang="en-US" altLang="en-US"/>
          </a:p>
        </p:txBody>
      </p:sp>
      <p:sp>
        <p:nvSpPr>
          <p:cNvPr id="168962" name="Rectangle 2"/>
          <p:cNvSpPr>
            <a:spLocks noGrp="1" noChangeArrowheads="1"/>
          </p:cNvSpPr>
          <p:nvPr>
            <p:ph type="title"/>
          </p:nvPr>
        </p:nvSpPr>
        <p:spPr/>
        <p:txBody>
          <a:bodyPr/>
          <a:lstStyle/>
          <a:p>
            <a:r>
              <a:rPr lang="es-PR">
                <a:solidFill>
                  <a:srgbClr val="FF0066"/>
                </a:solidFill>
                <a:effectLst>
                  <a:outerShdw blurRad="38100" dist="38100" dir="2700000" algn="tl">
                    <a:srgbClr val="C0C0C0"/>
                  </a:outerShdw>
                </a:effectLst>
              </a:rPr>
              <a:t>M</a:t>
            </a:r>
            <a:r>
              <a:rPr lang="es-PR">
                <a:effectLst>
                  <a:outerShdw blurRad="38100" dist="38100" dir="2700000" algn="tl">
                    <a:srgbClr val="C0C0C0"/>
                  </a:outerShdw>
                </a:effectLst>
              </a:rPr>
              <a:t>oda</a:t>
            </a:r>
          </a:p>
        </p:txBody>
      </p:sp>
      <p:sp>
        <p:nvSpPr>
          <p:cNvPr id="168963" name="Rectangle 3"/>
          <p:cNvSpPr>
            <a:spLocks noGrp="1" noChangeArrowheads="1"/>
          </p:cNvSpPr>
          <p:nvPr>
            <p:ph type="body" idx="1"/>
          </p:nvPr>
        </p:nvSpPr>
        <p:spPr>
          <a:xfrm>
            <a:off x="457200" y="1125538"/>
            <a:ext cx="8362950" cy="5005387"/>
          </a:xfrm>
        </p:spPr>
        <p:txBody>
          <a:bodyPr/>
          <a:lstStyle/>
          <a:p>
            <a:pPr marL="0" indent="0">
              <a:buClr>
                <a:srgbClr val="FF0066"/>
              </a:buClr>
              <a:buSzPct val="90000"/>
            </a:pPr>
            <a:r>
              <a:rPr lang="es-PR">
                <a:latin typeface="Times New Roman" pitchFamily="18" charset="0"/>
              </a:rPr>
              <a:t>   Si en algún conjunto de datos ningún dato se </a:t>
            </a:r>
          </a:p>
          <a:p>
            <a:pPr marL="0" indent="0">
              <a:buFont typeface="Wingdings" pitchFamily="2" charset="2"/>
              <a:buNone/>
            </a:pPr>
            <a:r>
              <a:rPr lang="es-PR">
                <a:latin typeface="Times New Roman" pitchFamily="18" charset="0"/>
              </a:rPr>
              <a:t>      repite entonces no tenemos moda.</a:t>
            </a:r>
          </a:p>
          <a:p>
            <a:pPr marL="0" indent="0">
              <a:buFont typeface="Wingdings" pitchFamily="2" charset="2"/>
              <a:buNone/>
            </a:pPr>
            <a:endParaRPr lang="es-PR">
              <a:latin typeface="Times New Roman" pitchFamily="18" charset="0"/>
            </a:endParaRPr>
          </a:p>
          <a:p>
            <a:pPr marL="0" indent="0">
              <a:buFont typeface="Wingdings" pitchFamily="2" charset="2"/>
              <a:buNone/>
            </a:pPr>
            <a:r>
              <a:rPr lang="es-PR">
                <a:latin typeface="Times New Roman" pitchFamily="18" charset="0"/>
              </a:rPr>
              <a:t>Por ejemplo:</a:t>
            </a:r>
          </a:p>
          <a:p>
            <a:pPr marL="0" indent="0">
              <a:buFont typeface="Wingdings" pitchFamily="2" charset="2"/>
              <a:buNone/>
            </a:pPr>
            <a:endParaRPr lang="es-PR">
              <a:latin typeface="Times New Roman" pitchFamily="18" charset="0"/>
            </a:endParaRPr>
          </a:p>
          <a:p>
            <a:pPr marL="0" indent="0">
              <a:buFont typeface="Wingdings" pitchFamily="2" charset="2"/>
              <a:buNone/>
            </a:pPr>
            <a:r>
              <a:rPr lang="es-PR" sz="2600">
                <a:latin typeface="Times New Roman" pitchFamily="18" charset="0"/>
              </a:rPr>
              <a:t>El conjunto de datos del </a:t>
            </a:r>
          </a:p>
          <a:p>
            <a:pPr marL="0" indent="0">
              <a:buFont typeface="Wingdings" pitchFamily="2" charset="2"/>
              <a:buNone/>
            </a:pPr>
            <a:r>
              <a:rPr lang="es-PR" sz="2600">
                <a:latin typeface="Times New Roman" pitchFamily="18" charset="0"/>
              </a:rPr>
              <a:t>ejemplo de la densidad </a:t>
            </a:r>
          </a:p>
          <a:p>
            <a:pPr marL="0" indent="0">
              <a:buFont typeface="Wingdings" pitchFamily="2" charset="2"/>
              <a:buNone/>
            </a:pPr>
            <a:r>
              <a:rPr lang="es-PR" sz="2600">
                <a:latin typeface="Times New Roman" pitchFamily="18" charset="0"/>
              </a:rPr>
              <a:t>poblacional no tiene moda </a:t>
            </a:r>
          </a:p>
          <a:p>
            <a:pPr marL="0" indent="0">
              <a:buFont typeface="Wingdings" pitchFamily="2" charset="2"/>
              <a:buNone/>
            </a:pPr>
            <a:r>
              <a:rPr lang="es-PR" sz="2600">
                <a:latin typeface="Times New Roman" pitchFamily="18" charset="0"/>
              </a:rPr>
              <a:t>por que ningún dato se repite.</a:t>
            </a:r>
            <a:r>
              <a:rPr lang="es-PR">
                <a:latin typeface="Times New Roman" pitchFamily="18" charset="0"/>
              </a:rPr>
              <a:t> </a:t>
            </a:r>
          </a:p>
          <a:p>
            <a:pPr marL="0" indent="0">
              <a:buFont typeface="Wingdings" pitchFamily="2" charset="2"/>
              <a:buNone/>
            </a:pPr>
            <a:endParaRPr lang="es-PR">
              <a:latin typeface="Times New Roman" pitchFamily="18" charset="0"/>
            </a:endParaRPr>
          </a:p>
        </p:txBody>
      </p:sp>
      <p:graphicFrame>
        <p:nvGraphicFramePr>
          <p:cNvPr id="168998" name="Group 38"/>
          <p:cNvGraphicFramePr>
            <a:graphicFrameLocks noGrp="1"/>
          </p:cNvGraphicFramePr>
          <p:nvPr/>
        </p:nvGraphicFramePr>
        <p:xfrm>
          <a:off x="4427538" y="2624138"/>
          <a:ext cx="4471987" cy="2679383"/>
        </p:xfrm>
        <a:graphic>
          <a:graphicData uri="http://schemas.openxmlformats.org/drawingml/2006/table">
            <a:tbl>
              <a:tblPr/>
              <a:tblGrid>
                <a:gridCol w="1617662"/>
                <a:gridCol w="2854325"/>
              </a:tblGrid>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País</a:t>
                      </a:r>
                      <a:endParaRPr kumimoji="0" lang="es-PR"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0066"/>
                        </a:gs>
                        <a:gs pos="50000">
                          <a:srgbClr val="FFCCCC"/>
                        </a:gs>
                        <a:gs pos="100000">
                          <a:srgbClr val="FF0066"/>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PR" sz="1800" b="0" i="0" u="none" strike="noStrike" cap="none" normalizeH="0" baseline="0" smtClean="0">
                          <a:ln>
                            <a:noFill/>
                          </a:ln>
                          <a:solidFill>
                            <a:schemeClr val="tx1"/>
                          </a:solidFill>
                          <a:effectLst/>
                          <a:latin typeface="Times New Roman" pitchFamily="18" charset="0"/>
                        </a:rPr>
                        <a:t>Densidad Poblacional en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0066"/>
                        </a:gs>
                        <a:gs pos="50000">
                          <a:srgbClr val="FFCCCC"/>
                        </a:gs>
                        <a:gs pos="100000">
                          <a:srgbClr val="FF0066"/>
                        </a:gs>
                      </a:gsLst>
                      <a:lin ang="5400000" scaled="1"/>
                    </a:grad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Puerto Rico</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386</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Jamaica</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199</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r>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Haití</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180</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República Dominicana</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112</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Cuba</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87</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alpha val="50000"/>
                      </a:srgbClr>
                    </a:solidFill>
                  </a:tcPr>
                </a:tc>
              </a:tr>
            </a:tbl>
          </a:graphicData>
        </a:graphic>
      </p:graphicFrame>
      <p:grpSp>
        <p:nvGrpSpPr>
          <p:cNvPr id="2" name="Group 27"/>
          <p:cNvGrpSpPr>
            <a:grpSpLocks noChangeAspect="1"/>
          </p:cNvGrpSpPr>
          <p:nvPr/>
        </p:nvGrpSpPr>
        <p:grpSpPr bwMode="auto">
          <a:xfrm>
            <a:off x="8466138" y="2738438"/>
            <a:ext cx="333375" cy="407987"/>
            <a:chOff x="5329" y="1506"/>
            <a:chExt cx="210" cy="257"/>
          </a:xfrm>
        </p:grpSpPr>
        <p:sp>
          <p:nvSpPr>
            <p:cNvPr id="168988" name="AutoShape 28"/>
            <p:cNvSpPr>
              <a:spLocks noChangeAspect="1" noChangeArrowheads="1" noTextEdit="1"/>
            </p:cNvSpPr>
            <p:nvPr/>
          </p:nvSpPr>
          <p:spPr bwMode="auto">
            <a:xfrm>
              <a:off x="5329" y="1506"/>
              <a:ext cx="210" cy="246"/>
            </a:xfrm>
            <a:prstGeom prst="rect">
              <a:avLst/>
            </a:prstGeom>
            <a:noFill/>
            <a:ln w="9525">
              <a:noFill/>
              <a:miter lim="800000"/>
              <a:headEnd/>
              <a:tailEnd/>
            </a:ln>
          </p:spPr>
          <p:txBody>
            <a:bodyPr/>
            <a:lstStyle/>
            <a:p>
              <a:endParaRPr lang="es-CO"/>
            </a:p>
          </p:txBody>
        </p:sp>
        <p:sp>
          <p:nvSpPr>
            <p:cNvPr id="168989" name="Line 29"/>
            <p:cNvSpPr>
              <a:spLocks noChangeShapeType="1"/>
            </p:cNvSpPr>
            <p:nvPr/>
          </p:nvSpPr>
          <p:spPr bwMode="auto">
            <a:xfrm>
              <a:off x="5345" y="1633"/>
              <a:ext cx="173" cy="1"/>
            </a:xfrm>
            <a:prstGeom prst="line">
              <a:avLst/>
            </a:prstGeom>
            <a:noFill/>
            <a:ln w="6350">
              <a:solidFill>
                <a:srgbClr val="000000"/>
              </a:solidFill>
              <a:round/>
              <a:headEnd/>
              <a:tailEnd/>
            </a:ln>
          </p:spPr>
          <p:txBody>
            <a:bodyPr/>
            <a:lstStyle/>
            <a:p>
              <a:endParaRPr lang="es-CO"/>
            </a:p>
          </p:txBody>
        </p:sp>
        <p:sp>
          <p:nvSpPr>
            <p:cNvPr id="168990" name="Rectangle 30"/>
            <p:cNvSpPr>
              <a:spLocks noChangeArrowheads="1"/>
            </p:cNvSpPr>
            <p:nvPr/>
          </p:nvSpPr>
          <p:spPr bwMode="auto">
            <a:xfrm>
              <a:off x="5472" y="1640"/>
              <a:ext cx="28" cy="67"/>
            </a:xfrm>
            <a:prstGeom prst="rect">
              <a:avLst/>
            </a:prstGeom>
            <a:noFill/>
            <a:ln w="9525">
              <a:noFill/>
              <a:miter lim="800000"/>
              <a:headEnd/>
              <a:tailEnd/>
            </a:ln>
          </p:spPr>
          <p:txBody>
            <a:bodyPr wrap="none" lIns="0" tIns="0" rIns="0" bIns="0">
              <a:spAutoFit/>
            </a:bodyPr>
            <a:lstStyle/>
            <a:p>
              <a:r>
                <a:rPr lang="en-US" sz="700">
                  <a:solidFill>
                    <a:srgbClr val="000000"/>
                  </a:solidFill>
                  <a:latin typeface="Times New Roman" pitchFamily="18" charset="0"/>
                </a:rPr>
                <a:t>2</a:t>
              </a:r>
              <a:endParaRPr lang="en-US"/>
            </a:p>
          </p:txBody>
        </p:sp>
        <p:sp>
          <p:nvSpPr>
            <p:cNvPr id="168991" name="Rectangle 31"/>
            <p:cNvSpPr>
              <a:spLocks noChangeArrowheads="1"/>
            </p:cNvSpPr>
            <p:nvPr/>
          </p:nvSpPr>
          <p:spPr bwMode="auto">
            <a:xfrm>
              <a:off x="5494" y="1512"/>
              <a:ext cx="24"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Times New Roman" pitchFamily="18" charset="0"/>
                </a:rPr>
                <a:t>.</a:t>
              </a:r>
              <a:endParaRPr lang="en-US"/>
            </a:p>
          </p:txBody>
        </p:sp>
        <p:sp>
          <p:nvSpPr>
            <p:cNvPr id="168992" name="Rectangle 32"/>
            <p:cNvSpPr>
              <a:spLocks noChangeArrowheads="1"/>
            </p:cNvSpPr>
            <p:nvPr/>
          </p:nvSpPr>
          <p:spPr bwMode="auto">
            <a:xfrm>
              <a:off x="5352" y="1648"/>
              <a:ext cx="112" cy="115"/>
            </a:xfrm>
            <a:prstGeom prst="rect">
              <a:avLst/>
            </a:prstGeom>
            <a:noFill/>
            <a:ln w="9525">
              <a:noFill/>
              <a:miter lim="800000"/>
              <a:headEnd/>
              <a:tailEnd/>
            </a:ln>
          </p:spPr>
          <p:txBody>
            <a:bodyPr wrap="none" lIns="0" tIns="0" rIns="0" bIns="0">
              <a:spAutoFit/>
            </a:bodyPr>
            <a:lstStyle/>
            <a:p>
              <a:r>
                <a:rPr lang="en-US" sz="1200" i="1">
                  <a:solidFill>
                    <a:srgbClr val="000000"/>
                  </a:solidFill>
                  <a:latin typeface="Times New Roman" pitchFamily="18" charset="0"/>
                </a:rPr>
                <a:t>km</a:t>
              </a:r>
              <a:endParaRPr lang="en-US"/>
            </a:p>
          </p:txBody>
        </p:sp>
        <p:sp>
          <p:nvSpPr>
            <p:cNvPr id="168993" name="Rectangle 33"/>
            <p:cNvSpPr>
              <a:spLocks noChangeArrowheads="1"/>
            </p:cNvSpPr>
            <p:nvPr/>
          </p:nvSpPr>
          <p:spPr bwMode="auto">
            <a:xfrm>
              <a:off x="5352" y="1512"/>
              <a:ext cx="144" cy="115"/>
            </a:xfrm>
            <a:prstGeom prst="rect">
              <a:avLst/>
            </a:prstGeom>
            <a:noFill/>
            <a:ln w="9525">
              <a:noFill/>
              <a:miter lim="800000"/>
              <a:headEnd/>
              <a:tailEnd/>
            </a:ln>
          </p:spPr>
          <p:txBody>
            <a:bodyPr wrap="none" lIns="0" tIns="0" rIns="0" bIns="0">
              <a:spAutoFit/>
            </a:bodyPr>
            <a:lstStyle/>
            <a:p>
              <a:r>
                <a:rPr lang="es-PR" sz="1200" i="1">
                  <a:solidFill>
                    <a:srgbClr val="000000"/>
                  </a:solidFill>
                  <a:latin typeface="Times New Roman" pitchFamily="18" charset="0"/>
                </a:rPr>
                <a:t>hab</a:t>
              </a:r>
              <a:endParaRPr lang="es-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60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par>
                                <p:cTn id="7" presetID="1" presetClass="entr" presetSubtype="0" fill="hold" grpId="0" nodeType="withEffect">
                                  <p:stCondLst>
                                    <p:cond delay="600"/>
                                  </p:stCondLst>
                                  <p:childTnLst>
                                    <p:set>
                                      <p:cBhvr>
                                        <p:cTn id="8" dur="1" fill="hold">
                                          <p:stCondLst>
                                            <p:cond delay="0"/>
                                          </p:stCondLst>
                                        </p:cTn>
                                        <p:tgtEl>
                                          <p:spTgt spid="168963">
                                            <p:txEl>
                                              <p:pRg st="1" end="1"/>
                                            </p:txEl>
                                          </p:spTgt>
                                        </p:tgtEl>
                                        <p:attrNameLst>
                                          <p:attrName>style.visibility</p:attrName>
                                        </p:attrNameLst>
                                      </p:cBhvr>
                                      <p:to>
                                        <p:strVal val="visible"/>
                                      </p:to>
                                    </p:set>
                                  </p:childTnLst>
                                </p:cTn>
                              </p:par>
                            </p:childTnLst>
                          </p:cTn>
                        </p:par>
                        <p:par>
                          <p:cTn id="9" fill="hold">
                            <p:stCondLst>
                              <p:cond delay="600"/>
                            </p:stCondLst>
                            <p:childTnLst>
                              <p:par>
                                <p:cTn id="10" presetID="1" presetClass="entr" presetSubtype="0" fill="hold" grpId="0" nodeType="afterEffect">
                                  <p:stCondLst>
                                    <p:cond delay="1700"/>
                                  </p:stCondLst>
                                  <p:childTnLst>
                                    <p:set>
                                      <p:cBhvr>
                                        <p:cTn id="11" dur="1" fill="hold">
                                          <p:stCondLst>
                                            <p:cond delay="0"/>
                                          </p:stCondLst>
                                        </p:cTn>
                                        <p:tgtEl>
                                          <p:spTgt spid="168963">
                                            <p:txEl>
                                              <p:pRg st="3" end="3"/>
                                            </p:txEl>
                                          </p:spTgt>
                                        </p:tgtEl>
                                        <p:attrNameLst>
                                          <p:attrName>style.visibility</p:attrName>
                                        </p:attrNameLst>
                                      </p:cBhvr>
                                      <p:to>
                                        <p:strVal val="visible"/>
                                      </p:to>
                                    </p:set>
                                  </p:childTnLst>
                                </p:cTn>
                              </p:par>
                            </p:childTnLst>
                          </p:cTn>
                        </p:par>
                        <p:par>
                          <p:cTn id="12" fill="hold">
                            <p:stCondLst>
                              <p:cond delay="2300"/>
                            </p:stCondLst>
                            <p:childTnLst>
                              <p:par>
                                <p:cTn id="13" presetID="1" presetClass="entr" presetSubtype="0" fill="hold" nodeType="afterEffect">
                                  <p:stCondLst>
                                    <p:cond delay="0"/>
                                  </p:stCondLst>
                                  <p:childTnLst>
                                    <p:set>
                                      <p:cBhvr>
                                        <p:cTn id="14" dur="1" fill="hold">
                                          <p:stCondLst>
                                            <p:cond delay="499"/>
                                          </p:stCondLst>
                                        </p:cTn>
                                        <p:tgtEl>
                                          <p:spTgt spid="16899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par>
                          <p:cTn id="17" fill="hold">
                            <p:stCondLst>
                              <p:cond delay="2800"/>
                            </p:stCondLst>
                            <p:childTnLst>
                              <p:par>
                                <p:cTn id="18" presetID="1" presetClass="entr" presetSubtype="0" fill="hold" grpId="0" nodeType="afterEffect">
                                  <p:stCondLst>
                                    <p:cond delay="3000"/>
                                  </p:stCondLst>
                                  <p:childTnLst>
                                    <p:set>
                                      <p:cBhvr>
                                        <p:cTn id="19" dur="1" fill="hold">
                                          <p:stCondLst>
                                            <p:cond delay="0"/>
                                          </p:stCondLst>
                                        </p:cTn>
                                        <p:tgtEl>
                                          <p:spTgt spid="168963">
                                            <p:txEl>
                                              <p:pRg st="5" end="5"/>
                                            </p:txEl>
                                          </p:spTgt>
                                        </p:tgtEl>
                                        <p:attrNameLst>
                                          <p:attrName>style.visibility</p:attrName>
                                        </p:attrNameLst>
                                      </p:cBhvr>
                                      <p:to>
                                        <p:strVal val="visible"/>
                                      </p:to>
                                    </p:set>
                                  </p:childTnLst>
                                </p:cTn>
                              </p:par>
                              <p:par>
                                <p:cTn id="20" presetID="1" presetClass="entr" presetSubtype="0" fill="hold" grpId="0" nodeType="withEffect">
                                  <p:stCondLst>
                                    <p:cond delay="3000"/>
                                  </p:stCondLst>
                                  <p:childTnLst>
                                    <p:set>
                                      <p:cBhvr>
                                        <p:cTn id="21" dur="1" fill="hold">
                                          <p:stCondLst>
                                            <p:cond delay="0"/>
                                          </p:stCondLst>
                                        </p:cTn>
                                        <p:tgtEl>
                                          <p:spTgt spid="168963">
                                            <p:txEl>
                                              <p:pRg st="6" end="6"/>
                                            </p:txEl>
                                          </p:spTgt>
                                        </p:tgtEl>
                                        <p:attrNameLst>
                                          <p:attrName>style.visibility</p:attrName>
                                        </p:attrNameLst>
                                      </p:cBhvr>
                                      <p:to>
                                        <p:strVal val="visible"/>
                                      </p:to>
                                    </p:set>
                                  </p:childTnLst>
                                </p:cTn>
                              </p:par>
                              <p:par>
                                <p:cTn id="22" presetID="1" presetClass="entr" presetSubtype="0" fill="hold" grpId="0" nodeType="withEffect">
                                  <p:stCondLst>
                                    <p:cond delay="3000"/>
                                  </p:stCondLst>
                                  <p:childTnLst>
                                    <p:set>
                                      <p:cBhvr>
                                        <p:cTn id="23" dur="1" fill="hold">
                                          <p:stCondLst>
                                            <p:cond delay="0"/>
                                          </p:stCondLst>
                                        </p:cTn>
                                        <p:tgtEl>
                                          <p:spTgt spid="168963">
                                            <p:txEl>
                                              <p:pRg st="7" end="7"/>
                                            </p:txEl>
                                          </p:spTgt>
                                        </p:tgtEl>
                                        <p:attrNameLst>
                                          <p:attrName>style.visibility</p:attrName>
                                        </p:attrNameLst>
                                      </p:cBhvr>
                                      <p:to>
                                        <p:strVal val="visible"/>
                                      </p:to>
                                    </p:set>
                                  </p:childTnLst>
                                </p:cTn>
                              </p:par>
                              <p:par>
                                <p:cTn id="24" presetID="1" presetClass="entr" presetSubtype="0" fill="hold" grpId="0" nodeType="withEffect">
                                  <p:stCondLst>
                                    <p:cond delay="3000"/>
                                  </p:stCondLst>
                                  <p:childTnLst>
                                    <p:set>
                                      <p:cBhvr>
                                        <p:cTn id="25" dur="1" fill="hold">
                                          <p:stCondLst>
                                            <p:cond delay="0"/>
                                          </p:stCondLst>
                                        </p:cTn>
                                        <p:tgtEl>
                                          <p:spTgt spid="1689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1D7D93D3-30DD-46E3-AD4C-609521CEF2A1}" type="slidenum">
              <a:rPr lang="en-US" altLang="en-US"/>
              <a:pPr/>
              <a:t>17</a:t>
            </a:fld>
            <a:endParaRPr lang="en-US" altLang="en-US"/>
          </a:p>
        </p:txBody>
      </p:sp>
      <p:sp>
        <p:nvSpPr>
          <p:cNvPr id="169986" name="Rectangle 2"/>
          <p:cNvSpPr>
            <a:spLocks noGrp="1" noChangeArrowheads="1"/>
          </p:cNvSpPr>
          <p:nvPr>
            <p:ph type="title"/>
          </p:nvPr>
        </p:nvSpPr>
        <p:spPr/>
        <p:txBody>
          <a:bodyPr/>
          <a:lstStyle/>
          <a:p>
            <a:r>
              <a:rPr lang="es-PR">
                <a:solidFill>
                  <a:srgbClr val="FF0066"/>
                </a:solidFill>
                <a:effectLst>
                  <a:outerShdw blurRad="38100" dist="38100" dir="2700000" algn="tl">
                    <a:srgbClr val="C0C0C0"/>
                  </a:outerShdw>
                </a:effectLst>
              </a:rPr>
              <a:t>M</a:t>
            </a:r>
            <a:r>
              <a:rPr lang="es-PR">
                <a:effectLst>
                  <a:outerShdw blurRad="38100" dist="38100" dir="2700000" algn="tl">
                    <a:srgbClr val="C0C0C0"/>
                  </a:outerShdw>
                </a:effectLst>
              </a:rPr>
              <a:t>oda</a:t>
            </a:r>
            <a:endParaRPr lang="en-US">
              <a:effectLst>
                <a:outerShdw blurRad="38100" dist="38100" dir="2700000" algn="tl">
                  <a:srgbClr val="C0C0C0"/>
                </a:outerShdw>
              </a:effectLst>
            </a:endParaRPr>
          </a:p>
        </p:txBody>
      </p:sp>
      <p:sp>
        <p:nvSpPr>
          <p:cNvPr id="169987" name="Rectangle 3"/>
          <p:cNvSpPr>
            <a:spLocks noGrp="1" noChangeArrowheads="1"/>
          </p:cNvSpPr>
          <p:nvPr>
            <p:ph type="body" idx="1"/>
          </p:nvPr>
        </p:nvSpPr>
        <p:spPr>
          <a:xfrm>
            <a:off x="539750" y="1125538"/>
            <a:ext cx="8135938" cy="4933950"/>
          </a:xfrm>
        </p:spPr>
        <p:txBody>
          <a:bodyPr>
            <a:normAutofit lnSpcReduction="10000"/>
          </a:bodyPr>
          <a:lstStyle/>
          <a:p>
            <a:pPr marL="444500" indent="-444500">
              <a:lnSpc>
                <a:spcPct val="90000"/>
              </a:lnSpc>
              <a:buClr>
                <a:srgbClr val="FF0066"/>
              </a:buClr>
              <a:buSzPct val="90000"/>
            </a:pPr>
            <a:r>
              <a:rPr lang="es-PR" sz="2400">
                <a:latin typeface="Times New Roman" pitchFamily="18" charset="0"/>
              </a:rPr>
              <a:t>Si dos datos de un conjunto ocurren con la misma </a:t>
            </a:r>
            <a:r>
              <a:rPr lang="es-PR" sz="2400" b="1">
                <a:effectLst>
                  <a:outerShdw blurRad="38100" dist="38100" dir="2700000" algn="tl">
                    <a:srgbClr val="C0C0C0"/>
                  </a:outerShdw>
                </a:effectLst>
                <a:latin typeface="Times New Roman" pitchFamily="18" charset="0"/>
              </a:rPr>
              <a:t>frecuencia</a:t>
            </a:r>
            <a:r>
              <a:rPr lang="es-PR" altLang="ja-JP" sz="2400" b="1" i="1">
                <a:latin typeface="Times New Roman" pitchFamily="18" charset="0"/>
                <a:ea typeface="MS PGothic" pitchFamily="34" charset="-128"/>
              </a:rPr>
              <a:t>*</a:t>
            </a:r>
            <a:r>
              <a:rPr lang="es-PR" sz="2400">
                <a:latin typeface="Times New Roman" pitchFamily="18" charset="0"/>
              </a:rPr>
              <a:t> entonces decimos que el conjunto es bimodal. </a:t>
            </a:r>
          </a:p>
          <a:p>
            <a:pPr marL="444500" indent="-444500">
              <a:lnSpc>
                <a:spcPct val="90000"/>
              </a:lnSpc>
              <a:buClr>
                <a:srgbClr val="FF0066"/>
              </a:buClr>
              <a:buSzPct val="90000"/>
            </a:pPr>
            <a:endParaRPr lang="es-PR" sz="900">
              <a:latin typeface="Times New Roman" pitchFamily="18" charset="0"/>
            </a:endParaRPr>
          </a:p>
          <a:p>
            <a:pPr marL="444500" indent="-444500">
              <a:lnSpc>
                <a:spcPct val="90000"/>
              </a:lnSpc>
              <a:buClr>
                <a:srgbClr val="FF0066"/>
              </a:buClr>
              <a:buSzPct val="90000"/>
            </a:pPr>
            <a:r>
              <a:rPr lang="es-PR" sz="2400">
                <a:latin typeface="Times New Roman" pitchFamily="18" charset="0"/>
              </a:rPr>
              <a:t>Si  más de dos datos se repiten la mayor cantidad de veces con la misma frecuencia entonces no tenemos moda. </a:t>
            </a:r>
          </a:p>
          <a:p>
            <a:pPr marL="444500" indent="-444500">
              <a:lnSpc>
                <a:spcPct val="90000"/>
              </a:lnSpc>
              <a:buFont typeface="Wingdings" pitchFamily="2" charset="2"/>
              <a:buNone/>
            </a:pPr>
            <a:r>
              <a:rPr lang="es-PR" sz="2400">
                <a:latin typeface="Times New Roman" pitchFamily="18" charset="0"/>
              </a:rPr>
              <a:t>	</a:t>
            </a:r>
          </a:p>
          <a:p>
            <a:pPr marL="444500" indent="-444500">
              <a:lnSpc>
                <a:spcPct val="90000"/>
              </a:lnSpc>
              <a:buFont typeface="Wingdings" pitchFamily="2" charset="2"/>
              <a:buNone/>
            </a:pPr>
            <a:r>
              <a:rPr lang="es-PR" sz="2400">
                <a:latin typeface="Times New Roman" pitchFamily="18" charset="0"/>
              </a:rPr>
              <a:t>	Por ejemplo:     En el siguiente conjunto de datos: </a:t>
            </a:r>
          </a:p>
          <a:p>
            <a:pPr marL="444500" indent="-444500">
              <a:lnSpc>
                <a:spcPct val="90000"/>
              </a:lnSpc>
              <a:buFont typeface="Wingdings" pitchFamily="2" charset="2"/>
              <a:buNone/>
            </a:pPr>
            <a:endParaRPr lang="es-PR" sz="2400">
              <a:latin typeface="Times New Roman" pitchFamily="18" charset="0"/>
            </a:endParaRPr>
          </a:p>
          <a:p>
            <a:pPr marL="444500" indent="-444500">
              <a:lnSpc>
                <a:spcPct val="90000"/>
              </a:lnSpc>
              <a:buFont typeface="Wingdings" pitchFamily="2" charset="2"/>
              <a:buNone/>
            </a:pPr>
            <a:r>
              <a:rPr lang="es-PR" sz="2000">
                <a:latin typeface="Times New Roman" pitchFamily="18" charset="0"/>
              </a:rPr>
              <a:t>			</a:t>
            </a:r>
            <a:r>
              <a:rPr lang="es-PR" sz="2400">
                <a:latin typeface="Times New Roman" pitchFamily="18" charset="0"/>
              </a:rPr>
              <a:t>{ 30, 26, 41, 11, 28, 47, 35, 17, 19, 17, 26, </a:t>
            </a:r>
          </a:p>
          <a:p>
            <a:pPr marL="444500" indent="-444500">
              <a:lnSpc>
                <a:spcPct val="90000"/>
              </a:lnSpc>
              <a:buFont typeface="Wingdings" pitchFamily="2" charset="2"/>
              <a:buNone/>
            </a:pPr>
            <a:r>
              <a:rPr lang="es-PR" sz="2400">
                <a:latin typeface="Times New Roman" pitchFamily="18" charset="0"/>
              </a:rPr>
              <a:t>			   72, 26, 17, 16, 65, 13, 22, 25, 52, 27, 43 }</a:t>
            </a:r>
          </a:p>
          <a:p>
            <a:pPr marL="444500" indent="-444500" algn="ctr">
              <a:lnSpc>
                <a:spcPct val="90000"/>
              </a:lnSpc>
              <a:buFont typeface="Wingdings" pitchFamily="2" charset="2"/>
              <a:buNone/>
            </a:pPr>
            <a:endParaRPr lang="es-PR" sz="2400">
              <a:latin typeface="Times New Roman" pitchFamily="18" charset="0"/>
            </a:endParaRPr>
          </a:p>
          <a:p>
            <a:pPr marL="444500" indent="-444500" algn="ctr">
              <a:lnSpc>
                <a:spcPct val="90000"/>
              </a:lnSpc>
              <a:buFont typeface="Wingdings" pitchFamily="2" charset="2"/>
              <a:buNone/>
            </a:pPr>
            <a:endParaRPr lang="es-PR" sz="2400">
              <a:latin typeface="Times New Roman" pitchFamily="18" charset="0"/>
            </a:endParaRPr>
          </a:p>
          <a:p>
            <a:pPr marL="444500" indent="-444500">
              <a:lnSpc>
                <a:spcPct val="90000"/>
              </a:lnSpc>
              <a:buFont typeface="Wingdings" pitchFamily="2" charset="2"/>
              <a:buNone/>
            </a:pPr>
            <a:r>
              <a:rPr lang="es-PR" altLang="ja-JP" sz="2400">
                <a:latin typeface="Times New Roman" pitchFamily="18" charset="0"/>
                <a:ea typeface="MS PGothic" pitchFamily="34" charset="-128"/>
              </a:rPr>
              <a:t>¿Cuál es la </a:t>
            </a:r>
            <a:r>
              <a:rPr lang="es-PR" altLang="ja-JP" sz="2400" b="1" i="1">
                <a:latin typeface="Times New Roman" pitchFamily="18" charset="0"/>
                <a:ea typeface="MS PGothic" pitchFamily="34" charset="-128"/>
              </a:rPr>
              <a:t>frecuencia*  </a:t>
            </a:r>
            <a:r>
              <a:rPr lang="es-PR" altLang="ja-JP" sz="2400">
                <a:latin typeface="Times New Roman" pitchFamily="18" charset="0"/>
                <a:ea typeface="MS PGothic" pitchFamily="34" charset="-128"/>
              </a:rPr>
              <a:t>de cada uno de los datos?</a:t>
            </a:r>
          </a:p>
          <a:p>
            <a:pPr marL="444500" indent="-444500">
              <a:lnSpc>
                <a:spcPct val="90000"/>
              </a:lnSpc>
              <a:buFont typeface="Wingdings" pitchFamily="2" charset="2"/>
              <a:buNone/>
            </a:pPr>
            <a:r>
              <a:rPr lang="es-PR" sz="2400">
                <a:latin typeface="Times New Roman" pitchFamily="18" charset="0"/>
              </a:rPr>
              <a:t>      </a:t>
            </a:r>
          </a:p>
          <a:p>
            <a:pPr marL="444500" indent="-444500">
              <a:lnSpc>
                <a:spcPct val="90000"/>
              </a:lnSpc>
              <a:buFont typeface="Wingdings" pitchFamily="2" charset="2"/>
              <a:buNone/>
            </a:pPr>
            <a:endParaRPr lang="es-PR" sz="2400"/>
          </a:p>
        </p:txBody>
      </p:sp>
      <p:sp>
        <p:nvSpPr>
          <p:cNvPr id="169988" name="Text Box 4"/>
          <p:cNvSpPr txBox="1">
            <a:spLocks noChangeArrowheads="1"/>
          </p:cNvSpPr>
          <p:nvPr/>
        </p:nvSpPr>
        <p:spPr bwMode="auto">
          <a:xfrm>
            <a:off x="395288" y="6381750"/>
            <a:ext cx="8353425" cy="366713"/>
          </a:xfrm>
          <a:prstGeom prst="rect">
            <a:avLst/>
          </a:prstGeom>
          <a:noFill/>
          <a:ln w="9525">
            <a:noFill/>
            <a:miter lim="800000"/>
            <a:headEnd/>
            <a:tailEnd/>
          </a:ln>
          <a:effectLst/>
        </p:spPr>
        <p:txBody>
          <a:bodyPr>
            <a:spAutoFit/>
          </a:bodyPr>
          <a:lstStyle/>
          <a:p>
            <a:pPr algn="ctr">
              <a:spcBef>
                <a:spcPct val="50000"/>
              </a:spcBef>
            </a:pPr>
            <a:r>
              <a:rPr lang="es-PR" i="1">
                <a:effectLst>
                  <a:outerShdw blurRad="38100" dist="38100" dir="2700000" algn="tl">
                    <a:srgbClr val="C0C0C0"/>
                  </a:outerShdw>
                </a:effectLst>
                <a:latin typeface="Times New Roman" pitchFamily="18" charset="0"/>
              </a:rPr>
              <a:t>*  Frecuencia:  La cantidad de veces que se repite un dato.</a:t>
            </a:r>
            <a:endParaRPr lang="en-US" i="1">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69987">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4100"/>
                                  </p:stCondLst>
                                  <p:childTnLst>
                                    <p:set>
                                      <p:cBhvr>
                                        <p:cTn id="12" dur="1" fill="hold">
                                          <p:stCondLst>
                                            <p:cond delay="0"/>
                                          </p:stCondLst>
                                        </p:cTn>
                                        <p:tgtEl>
                                          <p:spTgt spid="169987">
                                            <p:txEl>
                                              <p:pRg st="4" end="4"/>
                                            </p:txEl>
                                          </p:spTgt>
                                        </p:tgtEl>
                                        <p:attrNameLst>
                                          <p:attrName>style.visibility</p:attrName>
                                        </p:attrNameLst>
                                      </p:cBhvr>
                                      <p:to>
                                        <p:strVal val="visible"/>
                                      </p:to>
                                    </p:set>
                                  </p:childTnLst>
                                </p:cTn>
                              </p:par>
                              <p:par>
                                <p:cTn id="13" presetID="1" presetClass="entr" presetSubtype="0" fill="hold" grpId="0" nodeType="withEffect">
                                  <p:stCondLst>
                                    <p:cond delay="5000"/>
                                  </p:stCondLst>
                                  <p:childTnLst>
                                    <p:set>
                                      <p:cBhvr>
                                        <p:cTn id="14" dur="1" fill="hold">
                                          <p:stCondLst>
                                            <p:cond delay="0"/>
                                          </p:stCondLst>
                                        </p:cTn>
                                        <p:tgtEl>
                                          <p:spTgt spid="169987">
                                            <p:txEl>
                                              <p:pRg st="6" end="6"/>
                                            </p:txEl>
                                          </p:spTgt>
                                        </p:tgtEl>
                                        <p:attrNameLst>
                                          <p:attrName>style.visibility</p:attrName>
                                        </p:attrNameLst>
                                      </p:cBhvr>
                                      <p:to>
                                        <p:strVal val="visible"/>
                                      </p:to>
                                    </p:set>
                                  </p:childTnLst>
                                </p:cTn>
                              </p:par>
                              <p:par>
                                <p:cTn id="15" presetID="1" presetClass="entr" presetSubtype="0" fill="hold" grpId="0" nodeType="withEffect">
                                  <p:stCondLst>
                                    <p:cond delay="5000"/>
                                  </p:stCondLst>
                                  <p:childTnLst>
                                    <p:set>
                                      <p:cBhvr>
                                        <p:cTn id="16" dur="1" fill="hold">
                                          <p:stCondLst>
                                            <p:cond delay="0"/>
                                          </p:stCondLst>
                                        </p:cTn>
                                        <p:tgtEl>
                                          <p:spTgt spid="169987">
                                            <p:txEl>
                                              <p:pRg st="7" end="7"/>
                                            </p:txEl>
                                          </p:spTgt>
                                        </p:tgtEl>
                                        <p:attrNameLst>
                                          <p:attrName>style.visibility</p:attrName>
                                        </p:attrNameLst>
                                      </p:cBhvr>
                                      <p:to>
                                        <p:strVal val="visible"/>
                                      </p:to>
                                    </p:set>
                                  </p:childTnLst>
                                </p:cTn>
                              </p:par>
                              <p:par>
                                <p:cTn id="17" presetID="1" presetClass="entr" presetSubtype="0" fill="hold" grpId="0" nodeType="withEffect">
                                  <p:stCondLst>
                                    <p:cond delay="8100"/>
                                  </p:stCondLst>
                                  <p:childTnLst>
                                    <p:set>
                                      <p:cBhvr>
                                        <p:cTn id="18" dur="1" fill="hold">
                                          <p:stCondLst>
                                            <p:cond delay="0"/>
                                          </p:stCondLst>
                                        </p:cTn>
                                        <p:tgtEl>
                                          <p:spTgt spid="169987">
                                            <p:txEl>
                                              <p:pRg st="10" end="10"/>
                                            </p:txEl>
                                          </p:spTgt>
                                        </p:tgtEl>
                                        <p:attrNameLst>
                                          <p:attrName>style.visibility</p:attrName>
                                        </p:attrNameLst>
                                      </p:cBhvr>
                                      <p:to>
                                        <p:strVal val="visible"/>
                                      </p:to>
                                    </p:set>
                                  </p:childTnLst>
                                </p:cTn>
                              </p:par>
                            </p:childTnLst>
                          </p:cTn>
                        </p:par>
                        <p:par>
                          <p:cTn id="19" fill="hold">
                            <p:stCondLst>
                              <p:cond delay="8100"/>
                            </p:stCondLst>
                            <p:childTnLst>
                              <p:par>
                                <p:cTn id="20" presetID="3" presetClass="entr" presetSubtype="10" fill="hold" grpId="0" nodeType="afterEffect">
                                  <p:stCondLst>
                                    <p:cond delay="800"/>
                                  </p:stCondLst>
                                  <p:childTnLst>
                                    <p:set>
                                      <p:cBhvr>
                                        <p:cTn id="21" dur="1" fill="hold">
                                          <p:stCondLst>
                                            <p:cond delay="0"/>
                                          </p:stCondLst>
                                        </p:cTn>
                                        <p:tgtEl>
                                          <p:spTgt spid="169988"/>
                                        </p:tgtEl>
                                        <p:attrNameLst>
                                          <p:attrName>style.visibility</p:attrName>
                                        </p:attrNameLst>
                                      </p:cBhvr>
                                      <p:to>
                                        <p:strVal val="visible"/>
                                      </p:to>
                                    </p:set>
                                    <p:animEffect transition="in" filter="blinds(horizontal)">
                                      <p:cBhvr>
                                        <p:cTn id="22" dur="500"/>
                                        <p:tgtEl>
                                          <p:spTgt spid="169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P spid="16998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1313A149-3334-4557-B665-39B43323EAB4}" type="slidenum">
              <a:rPr lang="en-US" altLang="en-US"/>
              <a:pPr/>
              <a:t>18</a:t>
            </a:fld>
            <a:endParaRPr lang="en-US" altLang="en-US"/>
          </a:p>
        </p:txBody>
      </p:sp>
      <p:sp>
        <p:nvSpPr>
          <p:cNvPr id="310275" name="Rectangle 3"/>
          <p:cNvSpPr>
            <a:spLocks noGrp="1" noChangeArrowheads="1"/>
          </p:cNvSpPr>
          <p:nvPr>
            <p:ph type="body" idx="1"/>
          </p:nvPr>
        </p:nvSpPr>
        <p:spPr>
          <a:xfrm>
            <a:off x="457200" y="1196975"/>
            <a:ext cx="8229600" cy="5400675"/>
          </a:xfrm>
        </p:spPr>
        <p:txBody>
          <a:bodyPr>
            <a:normAutofit lnSpcReduction="10000"/>
          </a:bodyPr>
          <a:lstStyle/>
          <a:p>
            <a:pPr>
              <a:lnSpc>
                <a:spcPct val="90000"/>
              </a:lnSpc>
            </a:pPr>
            <a:r>
              <a:rPr lang="es-PR">
                <a:latin typeface="Times New Roman" pitchFamily="18" charset="0"/>
              </a:rPr>
              <a:t>Si colocamos los datos del conjunto anterior en orden ascendente obtenemos el siguiente conjunto:</a:t>
            </a:r>
          </a:p>
          <a:p>
            <a:pPr>
              <a:lnSpc>
                <a:spcPct val="90000"/>
              </a:lnSpc>
              <a:buFont typeface="Wingdings" pitchFamily="2" charset="2"/>
              <a:buNone/>
            </a:pPr>
            <a:endParaRPr lang="es-PR" sz="2600">
              <a:latin typeface="Times New Roman" pitchFamily="18" charset="0"/>
            </a:endParaRPr>
          </a:p>
          <a:p>
            <a:pPr algn="ctr">
              <a:lnSpc>
                <a:spcPct val="90000"/>
              </a:lnSpc>
              <a:buFont typeface="Wingdings" pitchFamily="2" charset="2"/>
              <a:buNone/>
            </a:pPr>
            <a:r>
              <a:rPr lang="es-PR" sz="2200">
                <a:latin typeface="Times New Roman" pitchFamily="18" charset="0"/>
              </a:rPr>
              <a:t>{11, 13, 16, 17, 19, 22, 25, 26, 27, 28, 30, 35, 41, 43, 47, 52, 65, 72 }</a:t>
            </a:r>
          </a:p>
          <a:p>
            <a:pPr>
              <a:lnSpc>
                <a:spcPct val="90000"/>
              </a:lnSpc>
              <a:buFont typeface="Wingdings" pitchFamily="2" charset="2"/>
              <a:buNone/>
            </a:pPr>
            <a:r>
              <a:rPr lang="es-PR" sz="2200">
                <a:latin typeface="Times New Roman" pitchFamily="18" charset="0"/>
              </a:rPr>
              <a:t>	                 17, 	       26, </a:t>
            </a:r>
          </a:p>
          <a:p>
            <a:pPr>
              <a:lnSpc>
                <a:spcPct val="90000"/>
              </a:lnSpc>
              <a:buFont typeface="Wingdings" pitchFamily="2" charset="2"/>
              <a:buNone/>
            </a:pPr>
            <a:r>
              <a:rPr lang="es-PR" sz="2200">
                <a:latin typeface="Times New Roman" pitchFamily="18" charset="0"/>
              </a:rPr>
              <a:t>                      17, 	       26, </a:t>
            </a:r>
          </a:p>
          <a:p>
            <a:pPr>
              <a:lnSpc>
                <a:spcPct val="90000"/>
              </a:lnSpc>
              <a:buFont typeface="Wingdings" pitchFamily="2" charset="2"/>
              <a:buNone/>
            </a:pPr>
            <a:endParaRPr lang="es-PR" sz="2200">
              <a:latin typeface="Times New Roman" pitchFamily="18" charset="0"/>
            </a:endParaRPr>
          </a:p>
          <a:p>
            <a:pPr>
              <a:lnSpc>
                <a:spcPct val="90000"/>
              </a:lnSpc>
            </a:pPr>
            <a:r>
              <a:rPr lang="es-PR">
                <a:latin typeface="Times New Roman" pitchFamily="18" charset="0"/>
              </a:rPr>
              <a:t>En este conjunto sólo se repiten el 26 y el 17 tres veces por lo tanto el conjunto es bimodal y sus modas son 26 y 17 ambas con frecuencia 3.  La frecuencia de todos los demás datos es 1.</a:t>
            </a:r>
          </a:p>
          <a:p>
            <a:pPr>
              <a:lnSpc>
                <a:spcPct val="90000"/>
              </a:lnSpc>
              <a:buFont typeface="Wingdings" pitchFamily="2" charset="2"/>
              <a:buNone/>
            </a:pPr>
            <a:endParaRPr lang="es-PR">
              <a:latin typeface="Times New Roman" pitchFamily="18" charset="0"/>
            </a:endParaRPr>
          </a:p>
        </p:txBody>
      </p:sp>
      <p:sp>
        <p:nvSpPr>
          <p:cNvPr id="310276" name="Rectangle 4"/>
          <p:cNvSpPr>
            <a:spLocks noGrp="1" noChangeArrowheads="1"/>
          </p:cNvSpPr>
          <p:nvPr>
            <p:ph type="title"/>
          </p:nvPr>
        </p:nvSpPr>
        <p:spPr>
          <a:noFill/>
          <a:ln/>
        </p:spPr>
        <p:txBody>
          <a:bodyPr/>
          <a:lstStyle/>
          <a:p>
            <a:r>
              <a:rPr lang="es-PR">
                <a:solidFill>
                  <a:srgbClr val="660066"/>
                </a:solidFill>
                <a:effectLst>
                  <a:outerShdw blurRad="38100" dist="38100" dir="2700000" algn="tl">
                    <a:srgbClr val="C0C0C0"/>
                  </a:outerShdw>
                </a:effectLst>
              </a:rPr>
              <a:t>M</a:t>
            </a:r>
            <a:r>
              <a:rPr lang="es-PR">
                <a:effectLst>
                  <a:outerShdw blurRad="38100" dist="38100" dir="2700000" algn="tl">
                    <a:srgbClr val="C0C0C0"/>
                  </a:outerShdw>
                </a:effectLst>
              </a:rPr>
              <a:t>oda</a:t>
            </a:r>
            <a:endParaRPr lang="en-US">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000"/>
                                  </p:stCondLst>
                                  <p:childTnLst>
                                    <p:set>
                                      <p:cBhvr>
                                        <p:cTn id="9" dur="1" fill="hold">
                                          <p:stCondLst>
                                            <p:cond delay="0"/>
                                          </p:stCondLst>
                                        </p:cTn>
                                        <p:tgtEl>
                                          <p:spTgt spid="310275">
                                            <p:txEl>
                                              <p:pRg st="2" end="2"/>
                                            </p:txEl>
                                          </p:spTgt>
                                        </p:tgtEl>
                                        <p:attrNameLst>
                                          <p:attrName>style.visibility</p:attrName>
                                        </p:attrNameLst>
                                      </p:cBhvr>
                                      <p:to>
                                        <p:strVal val="visible"/>
                                      </p:to>
                                    </p:set>
                                  </p:childTnLst>
                                </p:cTn>
                              </p:par>
                              <p:par>
                                <p:cTn id="10" presetID="1" presetClass="entr" presetSubtype="0" fill="hold" grpId="0" nodeType="withEffect">
                                  <p:stCondLst>
                                    <p:cond delay="2000"/>
                                  </p:stCondLst>
                                  <p:childTnLst>
                                    <p:set>
                                      <p:cBhvr>
                                        <p:cTn id="11" dur="1" fill="hold">
                                          <p:stCondLst>
                                            <p:cond delay="0"/>
                                          </p:stCondLst>
                                        </p:cTn>
                                        <p:tgtEl>
                                          <p:spTgt spid="310275">
                                            <p:txEl>
                                              <p:pRg st="3" end="3"/>
                                            </p:txEl>
                                          </p:spTgt>
                                        </p:tgtEl>
                                        <p:attrNameLst>
                                          <p:attrName>style.visibility</p:attrName>
                                        </p:attrNameLst>
                                      </p:cBhvr>
                                      <p:to>
                                        <p:strVal val="visible"/>
                                      </p:to>
                                    </p:set>
                                  </p:childTnLst>
                                </p:cTn>
                              </p:par>
                              <p:par>
                                <p:cTn id="12" presetID="1" presetClass="entr" presetSubtype="0" fill="hold" grpId="0" nodeType="withEffect">
                                  <p:stCondLst>
                                    <p:cond delay="2000"/>
                                  </p:stCondLst>
                                  <p:childTnLst>
                                    <p:set>
                                      <p:cBhvr>
                                        <p:cTn id="13" dur="1" fill="hold">
                                          <p:stCondLst>
                                            <p:cond delay="0"/>
                                          </p:stCondLst>
                                        </p:cTn>
                                        <p:tgtEl>
                                          <p:spTgt spid="310275">
                                            <p:txEl>
                                              <p:pRg st="4" end="4"/>
                                            </p:txEl>
                                          </p:spTgt>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2000"/>
                                  </p:stCondLst>
                                  <p:childTnLst>
                                    <p:set>
                                      <p:cBhvr>
                                        <p:cTn id="16" dur="1" fill="hold">
                                          <p:stCondLst>
                                            <p:cond delay="0"/>
                                          </p:stCondLst>
                                        </p:cTn>
                                        <p:tgtEl>
                                          <p:spTgt spid="310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6 Marcador de número de diapositiva"/>
          <p:cNvSpPr>
            <a:spLocks noGrp="1"/>
          </p:cNvSpPr>
          <p:nvPr>
            <p:ph type="sldNum" sz="quarter" idx="12"/>
          </p:nvPr>
        </p:nvSpPr>
        <p:spPr/>
        <p:txBody>
          <a:bodyPr/>
          <a:lstStyle/>
          <a:p>
            <a:fld id="{84C27F60-4EE9-48DC-B0CA-ED2FA2059F98}" type="slidenum">
              <a:rPr lang="en-US" altLang="en-US"/>
              <a:pPr/>
              <a:t>19</a:t>
            </a:fld>
            <a:endParaRPr lang="en-US" altLang="en-US"/>
          </a:p>
        </p:txBody>
      </p:sp>
      <p:sp>
        <p:nvSpPr>
          <p:cNvPr id="167938" name="Rectangle 2"/>
          <p:cNvSpPr>
            <a:spLocks noGrp="1" noChangeArrowheads="1"/>
          </p:cNvSpPr>
          <p:nvPr>
            <p:ph type="title"/>
          </p:nvPr>
        </p:nvSpPr>
        <p:spPr/>
        <p:txBody>
          <a:bodyPr/>
          <a:lstStyle/>
          <a:p>
            <a:r>
              <a:rPr lang="es-PR">
                <a:solidFill>
                  <a:srgbClr val="CC0099"/>
                </a:solidFill>
                <a:effectLst>
                  <a:outerShdw blurRad="38100" dist="38100" dir="2700000" algn="tl">
                    <a:srgbClr val="C0C0C0"/>
                  </a:outerShdw>
                </a:effectLst>
              </a:rPr>
              <a:t>M</a:t>
            </a:r>
            <a:r>
              <a:rPr lang="es-PR">
                <a:effectLst>
                  <a:outerShdw blurRad="38100" dist="38100" dir="2700000" algn="tl">
                    <a:srgbClr val="C0C0C0"/>
                  </a:outerShdw>
                </a:effectLst>
              </a:rPr>
              <a:t>ediana</a:t>
            </a:r>
          </a:p>
        </p:txBody>
      </p:sp>
      <p:sp>
        <p:nvSpPr>
          <p:cNvPr id="167939" name="Rectangle 3"/>
          <p:cNvSpPr>
            <a:spLocks noGrp="1" noChangeArrowheads="1"/>
          </p:cNvSpPr>
          <p:nvPr>
            <p:ph type="body" sz="half" idx="1"/>
          </p:nvPr>
        </p:nvSpPr>
        <p:spPr>
          <a:xfrm>
            <a:off x="457200" y="1412875"/>
            <a:ext cx="8291513" cy="4530725"/>
          </a:xfrm>
        </p:spPr>
        <p:txBody>
          <a:bodyPr>
            <a:normAutofit lnSpcReduction="10000"/>
          </a:bodyPr>
          <a:lstStyle/>
          <a:p>
            <a:pPr>
              <a:lnSpc>
                <a:spcPct val="90000"/>
              </a:lnSpc>
              <a:buClr>
                <a:srgbClr val="CC0099"/>
              </a:buClr>
            </a:pPr>
            <a:r>
              <a:rPr lang="es-PR">
                <a:latin typeface="Times New Roman" pitchFamily="18" charset="0"/>
              </a:rPr>
              <a:t>La mediana de un conjunto de datos es el dato que se encuentra exactamente en medio cuando los datos están ordenado en orden ascendente y tenemos una cantidad impar de datos.</a:t>
            </a:r>
          </a:p>
          <a:p>
            <a:pPr>
              <a:lnSpc>
                <a:spcPct val="90000"/>
              </a:lnSpc>
              <a:buClr>
                <a:srgbClr val="CC0099"/>
              </a:buClr>
            </a:pPr>
            <a:endParaRPr lang="es-PR" sz="800">
              <a:latin typeface="Times New Roman" pitchFamily="18" charset="0"/>
            </a:endParaRPr>
          </a:p>
          <a:p>
            <a:pPr>
              <a:lnSpc>
                <a:spcPct val="90000"/>
              </a:lnSpc>
              <a:buClr>
                <a:srgbClr val="CC0099"/>
              </a:buClr>
              <a:buFont typeface="Wingdings" pitchFamily="2" charset="2"/>
              <a:buNone/>
            </a:pPr>
            <a:r>
              <a:rPr lang="es-PR" sz="2600">
                <a:latin typeface="Times New Roman" pitchFamily="18" charset="0"/>
              </a:rPr>
              <a:t>		Por ejemplo:</a:t>
            </a:r>
          </a:p>
          <a:p>
            <a:pPr>
              <a:lnSpc>
                <a:spcPct val="90000"/>
              </a:lnSpc>
              <a:buClr>
                <a:srgbClr val="CC0099"/>
              </a:buClr>
              <a:buFont typeface="Wingdings" pitchFamily="2" charset="2"/>
              <a:buNone/>
            </a:pPr>
            <a:r>
              <a:rPr lang="es-PR" sz="2600">
                <a:latin typeface="Times New Roman" pitchFamily="18" charset="0"/>
              </a:rPr>
              <a:t>		Si tenemos el siguiente conjunto de datos, </a:t>
            </a:r>
          </a:p>
          <a:p>
            <a:pPr>
              <a:lnSpc>
                <a:spcPct val="90000"/>
              </a:lnSpc>
              <a:buClr>
                <a:srgbClr val="CC0099"/>
              </a:buClr>
              <a:buFont typeface="Wingdings" pitchFamily="2" charset="2"/>
              <a:buNone/>
            </a:pPr>
            <a:endParaRPr lang="es-PR" sz="2600">
              <a:latin typeface="Times New Roman" pitchFamily="18" charset="0"/>
            </a:endParaRPr>
          </a:p>
          <a:p>
            <a:pPr algn="ctr">
              <a:lnSpc>
                <a:spcPct val="90000"/>
              </a:lnSpc>
              <a:buClr>
                <a:srgbClr val="CC0099"/>
              </a:buClr>
              <a:buFont typeface="Wingdings" pitchFamily="2" charset="2"/>
              <a:buNone/>
            </a:pPr>
            <a:r>
              <a:rPr lang="es-PR" sz="2600">
                <a:latin typeface="Times New Roman" pitchFamily="18" charset="0"/>
              </a:rPr>
              <a:t>{12, 43, 17, 56, 41, 20, 23}</a:t>
            </a:r>
          </a:p>
          <a:p>
            <a:pPr>
              <a:lnSpc>
                <a:spcPct val="90000"/>
              </a:lnSpc>
              <a:buClr>
                <a:srgbClr val="CC0099"/>
              </a:buClr>
              <a:buFont typeface="Wingdings" pitchFamily="2" charset="2"/>
              <a:buNone/>
            </a:pPr>
            <a:endParaRPr lang="es-PR" sz="2600">
              <a:latin typeface="Times New Roman" pitchFamily="18" charset="0"/>
            </a:endParaRPr>
          </a:p>
          <a:p>
            <a:pPr>
              <a:lnSpc>
                <a:spcPct val="90000"/>
              </a:lnSpc>
              <a:buClr>
                <a:srgbClr val="CC0099"/>
              </a:buClr>
              <a:buFont typeface="Wingdings" pitchFamily="2" charset="2"/>
              <a:buNone/>
            </a:pPr>
            <a:r>
              <a:rPr lang="es-PR" sz="2600">
                <a:latin typeface="Times New Roman" pitchFamily="18" charset="0"/>
              </a:rPr>
              <a:t>¿Cuál es la </a:t>
            </a:r>
            <a:r>
              <a:rPr lang="es-PR" sz="2600" i="1">
                <a:latin typeface="Times New Roman" pitchFamily="18" charset="0"/>
              </a:rPr>
              <a:t>mediana</a:t>
            </a:r>
            <a:r>
              <a:rPr lang="es-PR" sz="2600">
                <a:latin typeface="Times New Roman" pitchFamily="18" charset="0"/>
              </a:rPr>
              <a:t>?</a:t>
            </a:r>
          </a:p>
          <a:p>
            <a:pPr>
              <a:lnSpc>
                <a:spcPct val="90000"/>
              </a:lnSpc>
              <a:buClr>
                <a:srgbClr val="CC0099"/>
              </a:buClr>
              <a:buFont typeface="Wingdings" pitchFamily="2" charset="2"/>
              <a:buNone/>
            </a:pPr>
            <a:endParaRPr lang="es-PR" sz="2600">
              <a:latin typeface="Times New Roman" pitchFamily="18" charset="0"/>
            </a:endParaRPr>
          </a:p>
        </p:txBody>
      </p:sp>
      <p:sp>
        <p:nvSpPr>
          <p:cNvPr id="167940" name="Text Box 4"/>
          <p:cNvSpPr txBox="1">
            <a:spLocks noChangeArrowheads="1"/>
          </p:cNvSpPr>
          <p:nvPr/>
        </p:nvSpPr>
        <p:spPr bwMode="auto">
          <a:xfrm>
            <a:off x="3995738" y="5229225"/>
            <a:ext cx="4968875" cy="641350"/>
          </a:xfrm>
          <a:prstGeom prst="rect">
            <a:avLst/>
          </a:prstGeom>
          <a:noFill/>
          <a:ln w="9525">
            <a:noFill/>
            <a:miter lim="800000"/>
            <a:headEnd/>
            <a:tailEnd/>
          </a:ln>
          <a:effectLst/>
        </p:spPr>
        <p:txBody>
          <a:bodyPr>
            <a:spAutoFit/>
          </a:bodyPr>
          <a:lstStyle/>
          <a:p>
            <a:pPr>
              <a:spcBef>
                <a:spcPct val="50000"/>
              </a:spcBef>
            </a:pPr>
            <a:r>
              <a:rPr lang="es-PR">
                <a:latin typeface="Times New Roman" pitchFamily="18" charset="0"/>
              </a:rPr>
              <a:t>En orden los datos son:  {12, 17, 20, 23, 41, 43, 56}   Entonces la mediana es</a:t>
            </a:r>
            <a:endParaRPr lang="es-PR" sz="2400">
              <a:solidFill>
                <a:srgbClr val="FF0000"/>
              </a:solidFill>
              <a:effectLst>
                <a:outerShdw blurRad="38100" dist="38100" dir="2700000" algn="tl">
                  <a:srgbClr val="C0C0C0"/>
                </a:outerShdw>
              </a:effectLst>
              <a:latin typeface="Times New Roman" pitchFamily="18" charset="0"/>
            </a:endParaRPr>
          </a:p>
        </p:txBody>
      </p:sp>
      <p:sp>
        <p:nvSpPr>
          <p:cNvPr id="167941" name="Rectangle 5"/>
          <p:cNvSpPr>
            <a:spLocks noChangeArrowheads="1"/>
          </p:cNvSpPr>
          <p:nvPr/>
        </p:nvSpPr>
        <p:spPr bwMode="auto">
          <a:xfrm>
            <a:off x="6230938" y="5510213"/>
            <a:ext cx="501650" cy="366712"/>
          </a:xfrm>
          <a:prstGeom prst="rect">
            <a:avLst/>
          </a:prstGeom>
          <a:noFill/>
          <a:ln w="9525">
            <a:noFill/>
            <a:miter lim="800000"/>
            <a:headEnd/>
            <a:tailEnd/>
          </a:ln>
          <a:effectLst/>
        </p:spPr>
        <p:txBody>
          <a:bodyPr wrap="none">
            <a:spAutoFit/>
          </a:bodyPr>
          <a:lstStyle/>
          <a:p>
            <a:r>
              <a:rPr lang="en-US"/>
              <a:t> </a:t>
            </a:r>
            <a:r>
              <a:rPr lang="en-US">
                <a:solidFill>
                  <a:srgbClr val="FF0000"/>
                </a:solidFill>
                <a:effectLst>
                  <a:outerShdw blurRad="38100" dist="38100" dir="2700000" algn="tl">
                    <a:srgbClr val="C0C0C0"/>
                  </a:outerShdw>
                </a:effectLst>
              </a:rPr>
              <a:t>23</a:t>
            </a:r>
          </a:p>
        </p:txBody>
      </p:sp>
      <p:sp>
        <p:nvSpPr>
          <p:cNvPr id="167952" name="Oval 16"/>
          <p:cNvSpPr>
            <a:spLocks noChangeArrowheads="1"/>
          </p:cNvSpPr>
          <p:nvPr/>
        </p:nvSpPr>
        <p:spPr bwMode="auto">
          <a:xfrm>
            <a:off x="7451725" y="5229225"/>
            <a:ext cx="288925" cy="360363"/>
          </a:xfrm>
          <a:prstGeom prst="ellipse">
            <a:avLst/>
          </a:prstGeom>
          <a:solidFill>
            <a:srgbClr val="FFDCA9">
              <a:alpha val="50000"/>
            </a:srgbClr>
          </a:solidFill>
          <a:ln w="9525">
            <a:solidFill>
              <a:srgbClr val="FF0000"/>
            </a:solidFill>
            <a:round/>
            <a:headEnd/>
            <a:tailEnd/>
          </a:ln>
          <a:effectLst/>
        </p:spPr>
        <p:txBody>
          <a:bodyPr wrap="none" anchor="ctr"/>
          <a:lstStyle/>
          <a:p>
            <a:endParaRPr lang="es-CO"/>
          </a:p>
        </p:txBody>
      </p:sp>
      <p:pic>
        <p:nvPicPr>
          <p:cNvPr id="237570" name="Picture 2">
            <a:hlinkClick r:id="rId2" action="ppaction://hlinksldjump"/>
          </p:cNvPr>
          <p:cNvPicPr>
            <a:picLocks noGrp="1" noChangeAspect="1" noChangeArrowheads="1"/>
          </p:cNvPicPr>
          <p:nvPr>
            <p:ph sz="half" idx="2"/>
          </p:nvPr>
        </p:nvPicPr>
        <p:blipFill>
          <a:blip r:embed="rId3" cstate="print"/>
          <a:srcRect/>
          <a:stretch>
            <a:fillRect/>
          </a:stretch>
        </p:blipFill>
        <p:spPr>
          <a:xfrm>
            <a:off x="8016875" y="6308725"/>
            <a:ext cx="1092200" cy="52387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67938"/>
                                        </p:tgtEl>
                                        <p:attrNameLst>
                                          <p:attrName>style.visibility</p:attrName>
                                        </p:attrNameLst>
                                      </p:cBhvr>
                                      <p:to>
                                        <p:strVal val="visible"/>
                                      </p:to>
                                    </p:set>
                                    <p:animEffect transition="in" filter="fade">
                                      <p:cBhvr>
                                        <p:cTn id="7" dur="500"/>
                                        <p:tgtEl>
                                          <p:spTgt spid="167938"/>
                                        </p:tgtEl>
                                      </p:cBhvr>
                                    </p:animEffect>
                                    <p:anim calcmode="lin" valueType="num">
                                      <p:cBhvr>
                                        <p:cTn id="8" dur="500" fill="hold"/>
                                        <p:tgtEl>
                                          <p:spTgt spid="167938"/>
                                        </p:tgtEl>
                                        <p:attrNameLst>
                                          <p:attrName>ppt_w</p:attrName>
                                        </p:attrNameLst>
                                      </p:cBhvr>
                                      <p:tavLst>
                                        <p:tav tm="0" fmla="#ppt_w*sin(2.5*pi*$)">
                                          <p:val>
                                            <p:fltVal val="0"/>
                                          </p:val>
                                        </p:tav>
                                        <p:tav tm="100000">
                                          <p:val>
                                            <p:fltVal val="1"/>
                                          </p:val>
                                        </p:tav>
                                      </p:tavLst>
                                    </p:anim>
                                    <p:anim calcmode="lin" valueType="num">
                                      <p:cBhvr>
                                        <p:cTn id="9" dur="500" fill="hold"/>
                                        <p:tgtEl>
                                          <p:spTgt spid="167938"/>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1" presetClass="entr" presetSubtype="0" fill="hold" grpId="0" nodeType="afterEffect">
                                  <p:stCondLst>
                                    <p:cond delay="0"/>
                                  </p:stCondLst>
                                  <p:childTnLst>
                                    <p:set>
                                      <p:cBhvr>
                                        <p:cTn id="12" dur="1" fill="hold">
                                          <p:stCondLst>
                                            <p:cond delay="0"/>
                                          </p:stCondLst>
                                        </p:cTn>
                                        <p:tgtEl>
                                          <p:spTgt spid="167939">
                                            <p:txEl>
                                              <p:pRg st="0" end="0"/>
                                            </p:txEl>
                                          </p:spTgt>
                                        </p:tgtEl>
                                        <p:attrNameLst>
                                          <p:attrName>style.visibility</p:attrName>
                                        </p:attrNameLst>
                                      </p:cBhvr>
                                      <p:to>
                                        <p:strVal val="visible"/>
                                      </p:to>
                                    </p:set>
                                  </p:childTnLst>
                                </p:cTn>
                              </p:par>
                            </p:childTnLst>
                          </p:cTn>
                        </p:par>
                        <p:par>
                          <p:cTn id="13" fill="hold">
                            <p:stCondLst>
                              <p:cond delay="800"/>
                            </p:stCondLst>
                            <p:childTnLst>
                              <p:par>
                                <p:cTn id="14" presetID="1" presetClass="entr" presetSubtype="0" fill="hold" grpId="0" nodeType="afterEffect">
                                  <p:stCondLst>
                                    <p:cond delay="1700"/>
                                  </p:stCondLst>
                                  <p:childTnLst>
                                    <p:set>
                                      <p:cBhvr>
                                        <p:cTn id="15" dur="1" fill="hold">
                                          <p:stCondLst>
                                            <p:cond delay="0"/>
                                          </p:stCondLst>
                                        </p:cTn>
                                        <p:tgtEl>
                                          <p:spTgt spid="167939">
                                            <p:txEl>
                                              <p:pRg st="2" end="2"/>
                                            </p:txEl>
                                          </p:spTgt>
                                        </p:tgtEl>
                                        <p:attrNameLst>
                                          <p:attrName>style.visibility</p:attrName>
                                        </p:attrNameLst>
                                      </p:cBhvr>
                                      <p:to>
                                        <p:strVal val="visible"/>
                                      </p:to>
                                    </p:set>
                                  </p:childTnLst>
                                </p:cTn>
                              </p:par>
                            </p:childTnLst>
                          </p:cTn>
                        </p:par>
                        <p:par>
                          <p:cTn id="16" fill="hold">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167939">
                                            <p:txEl>
                                              <p:pRg st="3" end="3"/>
                                            </p:tx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0"/>
                                          </p:stCondLst>
                                        </p:cTn>
                                        <p:tgtEl>
                                          <p:spTgt spid="167939">
                                            <p:txEl>
                                              <p:pRg st="5" end="5"/>
                                            </p:txEl>
                                          </p:spTgt>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grpId="0" nodeType="afterEffect">
                                  <p:stCondLst>
                                    <p:cond delay="1000"/>
                                  </p:stCondLst>
                                  <p:childTnLst>
                                    <p:set>
                                      <p:cBhvr>
                                        <p:cTn id="24" dur="1" fill="hold">
                                          <p:stCondLst>
                                            <p:cond delay="0"/>
                                          </p:stCondLst>
                                        </p:cTn>
                                        <p:tgtEl>
                                          <p:spTgt spid="16793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67940">
                                            <p:txEl>
                                              <p:pRg st="0" end="0"/>
                                            </p:txEl>
                                          </p:spTgt>
                                        </p:tgtEl>
                                        <p:attrNameLst>
                                          <p:attrName>style.visibility</p:attrName>
                                        </p:attrNameLst>
                                      </p:cBhvr>
                                      <p:to>
                                        <p:strVal val="visible"/>
                                      </p:to>
                                    </p:set>
                                    <p:animEffect transition="in" filter="checkerboard(across)">
                                      <p:cBhvr>
                                        <p:cTn id="29" dur="500"/>
                                        <p:tgtEl>
                                          <p:spTgt spid="167940">
                                            <p:txEl>
                                              <p:pRg st="0" end="0"/>
                                            </p:txEl>
                                          </p:spTgt>
                                        </p:tgtEl>
                                      </p:cBhvr>
                                    </p:animEffect>
                                  </p:childTnLst>
                                </p:cTn>
                              </p:par>
                            </p:childTnLst>
                          </p:cTn>
                        </p:par>
                        <p:par>
                          <p:cTn id="30" fill="hold">
                            <p:stCondLst>
                              <p:cond delay="500"/>
                            </p:stCondLst>
                            <p:childTnLst>
                              <p:par>
                                <p:cTn id="31" presetID="1" presetClass="entr" presetSubtype="0" fill="hold" grpId="0" nodeType="afterEffect">
                                  <p:stCondLst>
                                    <p:cond delay="1500"/>
                                  </p:stCondLst>
                                  <p:childTnLst>
                                    <p:set>
                                      <p:cBhvr>
                                        <p:cTn id="32" dur="1" fill="hold">
                                          <p:stCondLst>
                                            <p:cond delay="0"/>
                                          </p:stCondLst>
                                        </p:cTn>
                                        <p:tgtEl>
                                          <p:spTgt spid="167952"/>
                                        </p:tgtEl>
                                        <p:attrNameLst>
                                          <p:attrName>style.visibility</p:attrName>
                                        </p:attrNameLst>
                                      </p:cBhvr>
                                      <p:to>
                                        <p:strVal val="visible"/>
                                      </p:to>
                                    </p:set>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67941"/>
                                        </p:tgtEl>
                                        <p:attrNameLst>
                                          <p:attrName>style.visibility</p:attrName>
                                        </p:attrNameLst>
                                      </p:cBhvr>
                                      <p:to>
                                        <p:strVal val="visible"/>
                                      </p:to>
                                    </p:set>
                                    <p:anim calcmode="lin" valueType="num">
                                      <p:cBhvr additive="base">
                                        <p:cTn id="36" dur="500" fill="hold"/>
                                        <p:tgtEl>
                                          <p:spTgt spid="167941"/>
                                        </p:tgtEl>
                                        <p:attrNameLst>
                                          <p:attrName>ppt_x</p:attrName>
                                        </p:attrNameLst>
                                      </p:cBhvr>
                                      <p:tavLst>
                                        <p:tav tm="0">
                                          <p:val>
                                            <p:strVal val="#ppt_x"/>
                                          </p:val>
                                        </p:tav>
                                        <p:tav tm="100000">
                                          <p:val>
                                            <p:strVal val="#ppt_x"/>
                                          </p:val>
                                        </p:tav>
                                      </p:tavLst>
                                    </p:anim>
                                    <p:anim calcmode="lin" valueType="num">
                                      <p:cBhvr additive="base">
                                        <p:cTn id="37" dur="500" fill="hold"/>
                                        <p:tgtEl>
                                          <p:spTgt spid="1679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build="p"/>
      <p:bldP spid="167940" grpId="0" build="p"/>
      <p:bldP spid="167941" grpId="0"/>
      <p:bldP spid="1679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Marcador de número de diapositiva"/>
          <p:cNvSpPr>
            <a:spLocks noGrp="1"/>
          </p:cNvSpPr>
          <p:nvPr>
            <p:ph type="sldNum" sz="quarter" idx="12"/>
          </p:nvPr>
        </p:nvSpPr>
        <p:spPr/>
        <p:txBody>
          <a:bodyPr/>
          <a:lstStyle/>
          <a:p>
            <a:fld id="{97F92B31-F006-4437-A0D3-0152030F61FA}" type="slidenum">
              <a:rPr lang="en-US" altLang="en-US"/>
              <a:pPr/>
              <a:t>2</a:t>
            </a:fld>
            <a:endParaRPr lang="en-US" altLang="en-US"/>
          </a:p>
        </p:txBody>
      </p:sp>
      <p:sp>
        <p:nvSpPr>
          <p:cNvPr id="52226" name="Rectangle 2"/>
          <p:cNvSpPr>
            <a:spLocks noGrp="1" noChangeArrowheads="1"/>
          </p:cNvSpPr>
          <p:nvPr>
            <p:ph type="title"/>
          </p:nvPr>
        </p:nvSpPr>
        <p:spPr/>
        <p:txBody>
          <a:bodyPr/>
          <a:lstStyle/>
          <a:p>
            <a:r>
              <a:rPr lang="es-PR">
                <a:solidFill>
                  <a:srgbClr val="FF3300"/>
                </a:solidFill>
                <a:effectLst>
                  <a:outerShdw blurRad="38100" dist="38100" dir="2700000" algn="tl">
                    <a:srgbClr val="C0C0C0"/>
                  </a:outerShdw>
                </a:effectLst>
              </a:rPr>
              <a:t>P</a:t>
            </a:r>
            <a:r>
              <a:rPr lang="es-PR">
                <a:effectLst>
                  <a:outerShdw blurRad="38100" dist="38100" dir="2700000" algn="tl">
                    <a:srgbClr val="C0C0C0"/>
                  </a:outerShdw>
                </a:effectLst>
              </a:rPr>
              <a:t>rograma</a:t>
            </a:r>
            <a:r>
              <a:rPr lang="en-US">
                <a:effectLst>
                  <a:outerShdw blurRad="38100" dist="38100" dir="2700000" algn="tl">
                    <a:srgbClr val="C0C0C0"/>
                  </a:outerShdw>
                </a:effectLst>
              </a:rPr>
              <a:t> </a:t>
            </a:r>
            <a:r>
              <a:rPr lang="en-US">
                <a:solidFill>
                  <a:srgbClr val="CC0099"/>
                </a:solidFill>
                <a:effectLst>
                  <a:outerShdw blurRad="38100" dist="38100" dir="2700000" algn="tl">
                    <a:srgbClr val="C0C0C0"/>
                  </a:outerShdw>
                </a:effectLst>
              </a:rPr>
              <a:t>E</a:t>
            </a:r>
            <a:r>
              <a:rPr lang="en-US">
                <a:effectLst>
                  <a:outerShdw blurRad="38100" dist="38100" dir="2700000" algn="tl">
                    <a:srgbClr val="C0C0C0"/>
                  </a:outerShdw>
                </a:effectLst>
              </a:rPr>
              <a:t>xcel</a:t>
            </a:r>
          </a:p>
        </p:txBody>
      </p:sp>
      <p:graphicFrame>
        <p:nvGraphicFramePr>
          <p:cNvPr id="139267" name="Object 3"/>
          <p:cNvGraphicFramePr>
            <a:graphicFrameLocks noChangeAspect="1"/>
          </p:cNvGraphicFramePr>
          <p:nvPr>
            <p:ph idx="1"/>
          </p:nvPr>
        </p:nvGraphicFramePr>
        <p:xfrm>
          <a:off x="1187450" y="2946400"/>
          <a:ext cx="6767513" cy="3003550"/>
        </p:xfrm>
        <a:graphic>
          <a:graphicData uri="http://schemas.openxmlformats.org/presentationml/2006/ole">
            <p:oleObj spid="_x0000_s2050" name="Bitmap Image" r:id="rId3" imgW="5172797" imgH="2295238" progId="PBrush">
              <p:embed/>
            </p:oleObj>
          </a:graphicData>
        </a:graphic>
      </p:graphicFrame>
      <p:sp>
        <p:nvSpPr>
          <p:cNvPr id="52232" name="Text Box 8"/>
          <p:cNvSpPr txBox="1">
            <a:spLocks noChangeArrowheads="1"/>
          </p:cNvSpPr>
          <p:nvPr/>
        </p:nvSpPr>
        <p:spPr bwMode="auto">
          <a:xfrm>
            <a:off x="971550" y="1196975"/>
            <a:ext cx="7416800" cy="1552575"/>
          </a:xfrm>
          <a:prstGeom prst="rect">
            <a:avLst/>
          </a:prstGeom>
          <a:noFill/>
          <a:ln w="9525">
            <a:noFill/>
            <a:miter lim="800000"/>
            <a:headEnd/>
            <a:tailEnd/>
          </a:ln>
          <a:effectLst/>
        </p:spPr>
        <p:txBody>
          <a:bodyPr>
            <a:spAutoFit/>
          </a:bodyPr>
          <a:lstStyle/>
          <a:p>
            <a:pPr>
              <a:spcBef>
                <a:spcPct val="50000"/>
              </a:spcBef>
            </a:pPr>
            <a:r>
              <a:rPr lang="es-PR" sz="2400">
                <a:latin typeface="Times New Roman" pitchFamily="18" charset="0"/>
              </a:rPr>
              <a:t>Utilizando el programa Excel podemos elaborar distintas gráficas automáticamente utilizando el icono de gráficas.  Vamos a elaborar una gráfica lineal, las gráficas de barra se realizan con un procedimiento similar.  </a:t>
            </a:r>
          </a:p>
        </p:txBody>
      </p:sp>
      <p:sp>
        <p:nvSpPr>
          <p:cNvPr id="52233" name="Oval 9"/>
          <p:cNvSpPr>
            <a:spLocks noChangeArrowheads="1"/>
          </p:cNvSpPr>
          <p:nvPr/>
        </p:nvSpPr>
        <p:spPr bwMode="auto">
          <a:xfrm>
            <a:off x="7264400" y="3860800"/>
            <a:ext cx="431800" cy="431800"/>
          </a:xfrm>
          <a:prstGeom prst="ellipse">
            <a:avLst/>
          </a:prstGeom>
          <a:solidFill>
            <a:srgbClr val="FF0000">
              <a:alpha val="20000"/>
            </a:srgbClr>
          </a:solidFill>
          <a:ln w="9525">
            <a:solidFill>
              <a:srgbClr val="FF0000"/>
            </a:solidFill>
            <a:round/>
            <a:headEnd/>
            <a:tailEnd/>
          </a:ln>
          <a:effectLst/>
        </p:spPr>
        <p:txBody>
          <a:bodyPr wrap="none" anchor="ctr"/>
          <a:lstStyle/>
          <a:p>
            <a:endParaRPr lang="es-CO"/>
          </a:p>
        </p:txBody>
      </p:sp>
      <p:sp>
        <p:nvSpPr>
          <p:cNvPr id="139266" name="Rectangle 2"/>
          <p:cNvSpPr>
            <a:spLocks noChangeArrowheads="1"/>
          </p:cNvSpPr>
          <p:nvPr/>
        </p:nvSpPr>
        <p:spPr bwMode="auto">
          <a:xfrm>
            <a:off x="6635750" y="6302375"/>
            <a:ext cx="2324100" cy="366713"/>
          </a:xfrm>
          <a:prstGeom prst="rect">
            <a:avLst/>
          </a:prstGeom>
          <a:noFill/>
          <a:ln w="9525">
            <a:noFill/>
            <a:miter lim="800000"/>
            <a:headEnd/>
            <a:tailEnd/>
          </a:ln>
          <a:effectLst/>
        </p:spPr>
        <p:txBody>
          <a:bodyPr wrap="none">
            <a:spAutoFit/>
          </a:bodyPr>
          <a:lstStyle/>
          <a:p>
            <a:r>
              <a:rPr lang="es-PR" b="1">
                <a:effectLst>
                  <a:outerShdw blurRad="38100" dist="38100" dir="2700000" algn="tl">
                    <a:srgbClr val="C0C0C0"/>
                  </a:outerShdw>
                </a:effectLst>
                <a:latin typeface="Times New Roman" pitchFamily="18" charset="0"/>
              </a:rPr>
              <a:t>Ilustraremos los paso.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52226"/>
                                        </p:tgtEl>
                                        <p:attrNameLst>
                                          <p:attrName>style.visibility</p:attrName>
                                        </p:attrNameLst>
                                      </p:cBhvr>
                                      <p:to>
                                        <p:strVal val="visible"/>
                                      </p:to>
                                    </p:set>
                                    <p:animEffect transition="in" filter="fade">
                                      <p:cBhvr>
                                        <p:cTn id="7" dur="500"/>
                                        <p:tgtEl>
                                          <p:spTgt spid="52226"/>
                                        </p:tgtEl>
                                      </p:cBhvr>
                                    </p:animEffect>
                                    <p:anim calcmode="lin" valueType="num">
                                      <p:cBhvr>
                                        <p:cTn id="8" dur="500" fill="hold"/>
                                        <p:tgtEl>
                                          <p:spTgt spid="52226"/>
                                        </p:tgtEl>
                                        <p:attrNameLst>
                                          <p:attrName>ppt_w</p:attrName>
                                        </p:attrNameLst>
                                      </p:cBhvr>
                                      <p:tavLst>
                                        <p:tav tm="0" fmla="#ppt_w*sin(2.5*pi*$)">
                                          <p:val>
                                            <p:fltVal val="0"/>
                                          </p:val>
                                        </p:tav>
                                        <p:tav tm="100000">
                                          <p:val>
                                            <p:fltVal val="1"/>
                                          </p:val>
                                        </p:tav>
                                      </p:tavLst>
                                    </p:anim>
                                    <p:anim calcmode="lin" valueType="num">
                                      <p:cBhvr>
                                        <p:cTn id="9" dur="500" fill="hold"/>
                                        <p:tgtEl>
                                          <p:spTgt spid="52226"/>
                                        </p:tgtEl>
                                        <p:attrNameLst>
                                          <p:attrName>ppt_h</p:attrName>
                                        </p:attrNameLst>
                                      </p:cBhvr>
                                      <p:tavLst>
                                        <p:tav tm="0">
                                          <p:val>
                                            <p:strVal val="#ppt_h"/>
                                          </p:val>
                                        </p:tav>
                                        <p:tav tm="100000">
                                          <p:val>
                                            <p:strVal val="#ppt_h"/>
                                          </p:val>
                                        </p:tav>
                                      </p:tavLst>
                                    </p:anim>
                                  </p:childTnLst>
                                </p:cTn>
                              </p:par>
                            </p:childTnLst>
                          </p:cTn>
                        </p:par>
                        <p:par>
                          <p:cTn id="10" fill="hold">
                            <p:stCondLst>
                              <p:cond delay="1100"/>
                            </p:stCondLst>
                            <p:childTnLst>
                              <p:par>
                                <p:cTn id="11" presetID="1" presetClass="entr" presetSubtype="0" fill="hold" grpId="0" nodeType="afterEffect">
                                  <p:stCondLst>
                                    <p:cond delay="0"/>
                                  </p:stCondLst>
                                  <p:childTnLst>
                                    <p:set>
                                      <p:cBhvr>
                                        <p:cTn id="12" dur="1" fill="hold">
                                          <p:stCondLst>
                                            <p:cond delay="0"/>
                                          </p:stCondLst>
                                        </p:cTn>
                                        <p:tgtEl>
                                          <p:spTgt spid="52232"/>
                                        </p:tgtEl>
                                        <p:attrNameLst>
                                          <p:attrName>style.visibility</p:attrName>
                                        </p:attrNameLst>
                                      </p:cBhvr>
                                      <p:to>
                                        <p:strVal val="visible"/>
                                      </p:to>
                                    </p:set>
                                  </p:childTnLst>
                                </p:cTn>
                              </p:par>
                            </p:childTnLst>
                          </p:cTn>
                        </p:par>
                        <p:par>
                          <p:cTn id="13" fill="hold">
                            <p:stCondLst>
                              <p:cond delay="1100"/>
                            </p:stCondLst>
                            <p:childTnLst>
                              <p:par>
                                <p:cTn id="14" presetID="1" presetClass="entr" presetSubtype="0" fill="hold" nodeType="afterEffect">
                                  <p:stCondLst>
                                    <p:cond delay="0"/>
                                  </p:stCondLst>
                                  <p:childTnLst>
                                    <p:set>
                                      <p:cBhvr>
                                        <p:cTn id="15" dur="1" fill="hold">
                                          <p:stCondLst>
                                            <p:cond delay="0"/>
                                          </p:stCondLst>
                                        </p:cTn>
                                        <p:tgtEl>
                                          <p:spTgt spid="139267"/>
                                        </p:tgtEl>
                                        <p:attrNameLst>
                                          <p:attrName>style.visibility</p:attrName>
                                        </p:attrNameLst>
                                      </p:cBhvr>
                                      <p:to>
                                        <p:strVal val="visible"/>
                                      </p:to>
                                    </p:set>
                                  </p:childTnLst>
                                </p:cTn>
                              </p:par>
                            </p:childTnLst>
                          </p:cTn>
                        </p:par>
                        <p:par>
                          <p:cTn id="16" fill="hold">
                            <p:stCondLst>
                              <p:cond delay="1100"/>
                            </p:stCondLst>
                            <p:childTnLst>
                              <p:par>
                                <p:cTn id="17" presetID="12" presetClass="entr" presetSubtype="4" fill="hold" grpId="0" nodeType="afterEffect">
                                  <p:stCondLst>
                                    <p:cond delay="1500"/>
                                  </p:stCondLst>
                                  <p:childTnLst>
                                    <p:set>
                                      <p:cBhvr>
                                        <p:cTn id="18" dur="1" fill="hold">
                                          <p:stCondLst>
                                            <p:cond delay="0"/>
                                          </p:stCondLst>
                                        </p:cTn>
                                        <p:tgtEl>
                                          <p:spTgt spid="52233"/>
                                        </p:tgtEl>
                                        <p:attrNameLst>
                                          <p:attrName>style.visibility</p:attrName>
                                        </p:attrNameLst>
                                      </p:cBhvr>
                                      <p:to>
                                        <p:strVal val="visible"/>
                                      </p:to>
                                    </p:set>
                                    <p:animEffect transition="in" filter="slide(fromBottom)">
                                      <p:cBhvr>
                                        <p:cTn id="19" dur="500"/>
                                        <p:tgtEl>
                                          <p:spTgt spid="5223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9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32" grpId="0"/>
      <p:bldP spid="52233" grpId="0" animBg="1"/>
      <p:bldP spid="13926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Marcador de número de diapositiva"/>
          <p:cNvSpPr>
            <a:spLocks noGrp="1"/>
          </p:cNvSpPr>
          <p:nvPr>
            <p:ph type="sldNum" sz="quarter" idx="12"/>
          </p:nvPr>
        </p:nvSpPr>
        <p:spPr/>
        <p:txBody>
          <a:bodyPr/>
          <a:lstStyle/>
          <a:p>
            <a:fld id="{A30C1BC5-F7D3-453C-92D3-8D0DB2BEAD79}" type="slidenum">
              <a:rPr lang="en-US" altLang="en-US"/>
              <a:pPr/>
              <a:t>20</a:t>
            </a:fld>
            <a:endParaRPr lang="en-US" altLang="en-US"/>
          </a:p>
        </p:txBody>
      </p:sp>
      <p:sp>
        <p:nvSpPr>
          <p:cNvPr id="171011" name="Rectangle 3"/>
          <p:cNvSpPr>
            <a:spLocks noGrp="1" noChangeArrowheads="1"/>
          </p:cNvSpPr>
          <p:nvPr>
            <p:ph type="body" idx="1"/>
          </p:nvPr>
        </p:nvSpPr>
        <p:spPr>
          <a:xfrm>
            <a:off x="457200" y="1125538"/>
            <a:ext cx="8229600" cy="4530725"/>
          </a:xfrm>
        </p:spPr>
        <p:txBody>
          <a:bodyPr/>
          <a:lstStyle/>
          <a:p>
            <a:pPr>
              <a:buClr>
                <a:srgbClr val="CC0099"/>
              </a:buClr>
            </a:pPr>
            <a:r>
              <a:rPr lang="es-PR">
                <a:latin typeface="Times New Roman" pitchFamily="18" charset="0"/>
              </a:rPr>
              <a:t>Si el conjunto tienen un número par de datos, entonces luego de ordenar los datos en orden ascendente seleccionamos los dos datos centrales y calculamos el promedio de ambos.  Este número será la mediana.</a:t>
            </a:r>
          </a:p>
          <a:p>
            <a:pPr>
              <a:buClr>
                <a:srgbClr val="CC0099"/>
              </a:buClr>
              <a:buFont typeface="Wingdings" pitchFamily="2" charset="2"/>
              <a:buNone/>
            </a:pPr>
            <a:r>
              <a:rPr lang="es-PR">
                <a:latin typeface="Times New Roman" pitchFamily="18" charset="0"/>
              </a:rPr>
              <a:t> 		       Por ejemplo:</a:t>
            </a:r>
          </a:p>
          <a:p>
            <a:pPr lvl="1" algn="ctr">
              <a:buClr>
                <a:srgbClr val="CC0099"/>
              </a:buClr>
              <a:buFont typeface="Wingdings" pitchFamily="2" charset="2"/>
              <a:buNone/>
            </a:pPr>
            <a:r>
              <a:rPr lang="es-PR">
                <a:latin typeface="Times New Roman" pitchFamily="18" charset="0"/>
              </a:rPr>
              <a:t>{2, 3, 5, 6, 8, 8, 8, 9}</a:t>
            </a:r>
          </a:p>
          <a:p>
            <a:pPr lvl="1">
              <a:buClr>
                <a:srgbClr val="CC0099"/>
              </a:buClr>
              <a:buFont typeface="Wingdings" pitchFamily="2" charset="2"/>
              <a:buNone/>
            </a:pPr>
            <a:endParaRPr lang="es-PR">
              <a:latin typeface="Times New Roman" pitchFamily="18" charset="0"/>
            </a:endParaRPr>
          </a:p>
        </p:txBody>
      </p:sp>
      <p:sp>
        <p:nvSpPr>
          <p:cNvPr id="171012" name="Rectangle 4"/>
          <p:cNvSpPr>
            <a:spLocks noChangeArrowheads="1"/>
          </p:cNvSpPr>
          <p:nvPr/>
        </p:nvSpPr>
        <p:spPr bwMode="auto">
          <a:xfrm>
            <a:off x="395288" y="188913"/>
            <a:ext cx="8229600" cy="1139825"/>
          </a:xfrm>
          <a:prstGeom prst="rect">
            <a:avLst/>
          </a:prstGeom>
          <a:noFill/>
          <a:ln w="9525">
            <a:noFill/>
            <a:miter lim="800000"/>
            <a:headEnd/>
            <a:tailEnd/>
          </a:ln>
          <a:effectLst/>
        </p:spPr>
        <p:txBody>
          <a:bodyPr/>
          <a:lstStyle/>
          <a:p>
            <a:r>
              <a:rPr lang="es-PR" sz="4200">
                <a:solidFill>
                  <a:srgbClr val="CC0099"/>
                </a:solidFill>
                <a:effectLst>
                  <a:outerShdw blurRad="38100" dist="38100" dir="2700000" algn="tl">
                    <a:srgbClr val="C0C0C0"/>
                  </a:outerShdw>
                </a:effectLst>
                <a:latin typeface="Garamond" pitchFamily="18" charset="0"/>
              </a:rPr>
              <a:t>M</a:t>
            </a:r>
            <a:r>
              <a:rPr lang="es-PR" sz="4200">
                <a:solidFill>
                  <a:schemeClr val="tx2"/>
                </a:solidFill>
                <a:effectLst>
                  <a:outerShdw blurRad="38100" dist="38100" dir="2700000" algn="tl">
                    <a:srgbClr val="C0C0C0"/>
                  </a:outerShdw>
                </a:effectLst>
                <a:latin typeface="Garamond" pitchFamily="18" charset="0"/>
              </a:rPr>
              <a:t>ediana</a:t>
            </a:r>
          </a:p>
        </p:txBody>
      </p:sp>
      <p:sp>
        <p:nvSpPr>
          <p:cNvPr id="171013" name="AutoShape 5"/>
          <p:cNvSpPr>
            <a:spLocks noChangeArrowheads="1"/>
          </p:cNvSpPr>
          <p:nvPr/>
        </p:nvSpPr>
        <p:spPr bwMode="auto">
          <a:xfrm rot="5400000">
            <a:off x="4553744" y="4490244"/>
            <a:ext cx="396875" cy="360363"/>
          </a:xfrm>
          <a:prstGeom prst="chevron">
            <a:avLst>
              <a:gd name="adj" fmla="val 27533"/>
            </a:avLst>
          </a:prstGeom>
          <a:gradFill rotWithShape="1">
            <a:gsLst>
              <a:gs pos="0">
                <a:srgbClr val="FFDCA9"/>
              </a:gs>
              <a:gs pos="100000">
                <a:srgbClr val="FF0000"/>
              </a:gs>
            </a:gsLst>
            <a:path path="rect">
              <a:fillToRect l="50000" t="50000" r="50000" b="50000"/>
            </a:path>
          </a:gradFill>
          <a:ln w="9525">
            <a:solidFill>
              <a:schemeClr val="tx1"/>
            </a:solidFill>
            <a:miter lim="800000"/>
            <a:headEnd/>
            <a:tailEnd/>
          </a:ln>
          <a:effectLst/>
        </p:spPr>
        <p:txBody>
          <a:bodyPr wrap="none" anchor="ctr"/>
          <a:lstStyle/>
          <a:p>
            <a:endParaRPr lang="es-CO"/>
          </a:p>
        </p:txBody>
      </p:sp>
      <p:sp>
        <p:nvSpPr>
          <p:cNvPr id="171014" name="Text Box 6"/>
          <p:cNvSpPr txBox="1">
            <a:spLocks noChangeArrowheads="1"/>
          </p:cNvSpPr>
          <p:nvPr/>
        </p:nvSpPr>
        <p:spPr bwMode="auto">
          <a:xfrm>
            <a:off x="4211638" y="5445125"/>
            <a:ext cx="1223962" cy="366713"/>
          </a:xfrm>
          <a:prstGeom prst="rect">
            <a:avLst/>
          </a:prstGeom>
          <a:noFill/>
          <a:ln w="9525">
            <a:noFill/>
            <a:miter lim="800000"/>
            <a:headEnd/>
            <a:tailEnd/>
          </a:ln>
          <a:effectLst/>
        </p:spPr>
        <p:txBody>
          <a:bodyPr>
            <a:spAutoFit/>
          </a:bodyPr>
          <a:lstStyle/>
          <a:p>
            <a:pPr>
              <a:spcBef>
                <a:spcPct val="50000"/>
              </a:spcBef>
            </a:pPr>
            <a:endParaRPr lang="es-PR"/>
          </a:p>
        </p:txBody>
      </p:sp>
      <p:sp>
        <p:nvSpPr>
          <p:cNvPr id="171015" name="Text Box 7"/>
          <p:cNvSpPr txBox="1">
            <a:spLocks noChangeArrowheads="1"/>
          </p:cNvSpPr>
          <p:nvPr/>
        </p:nvSpPr>
        <p:spPr bwMode="auto">
          <a:xfrm>
            <a:off x="3563938" y="4916488"/>
            <a:ext cx="4824412" cy="1555750"/>
          </a:xfrm>
          <a:prstGeom prst="rect">
            <a:avLst/>
          </a:prstGeom>
          <a:noFill/>
          <a:ln w="9525">
            <a:noFill/>
            <a:miter lim="800000"/>
            <a:headEnd/>
            <a:tailEnd/>
          </a:ln>
          <a:effectLst/>
        </p:spPr>
        <p:txBody>
          <a:bodyPr>
            <a:spAutoFit/>
          </a:bodyPr>
          <a:lstStyle/>
          <a:p>
            <a:pPr>
              <a:spcBef>
                <a:spcPct val="50000"/>
              </a:spcBef>
            </a:pPr>
            <a:r>
              <a:rPr lang="es-PR">
                <a:latin typeface="Times New Roman" pitchFamily="18" charset="0"/>
              </a:rPr>
              <a:t>              6 + 8 = 14 </a:t>
            </a:r>
          </a:p>
          <a:p>
            <a:pPr>
              <a:spcBef>
                <a:spcPct val="50000"/>
              </a:spcBef>
            </a:pPr>
            <a:r>
              <a:rPr lang="es-PR">
                <a:latin typeface="Times New Roman" pitchFamily="18" charset="0"/>
              </a:rPr>
              <a:t>            14 ÷ 2 = 7                 </a:t>
            </a:r>
            <a:r>
              <a:rPr lang="es-PR" sz="2400">
                <a:latin typeface="Times New Roman" pitchFamily="18" charset="0"/>
              </a:rPr>
              <a:t>La mediana es </a:t>
            </a:r>
            <a:r>
              <a:rPr lang="es-PR" sz="2800">
                <a:effectLst>
                  <a:outerShdw blurRad="38100" dist="38100" dir="2700000" algn="tl">
                    <a:srgbClr val="C0C0C0"/>
                  </a:outerShdw>
                </a:effectLst>
                <a:latin typeface="Times New Roman" pitchFamily="18" charset="0"/>
              </a:rPr>
              <a:t>7</a:t>
            </a:r>
          </a:p>
          <a:p>
            <a:pPr>
              <a:spcBef>
                <a:spcPct val="50000"/>
              </a:spcBef>
            </a:pPr>
            <a:endParaRPr lang="es-PR"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1015">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2000"/>
                                  </p:stCondLst>
                                  <p:childTnLst>
                                    <p:set>
                                      <p:cBhvr>
                                        <p:cTn id="11" dur="1" fill="hold">
                                          <p:stCondLst>
                                            <p:cond delay="0"/>
                                          </p:stCondLst>
                                        </p:cTn>
                                        <p:tgtEl>
                                          <p:spTgt spid="1710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3" grpId="0" animBg="1"/>
      <p:bldP spid="17101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F5AA4961-162B-48B1-AFE7-BB19C7DB34C6}" type="slidenum">
              <a:rPr lang="en-US" altLang="en-US"/>
              <a:pPr/>
              <a:t>21</a:t>
            </a:fld>
            <a:endParaRPr lang="en-US" altLang="en-US"/>
          </a:p>
        </p:txBody>
      </p:sp>
      <p:sp>
        <p:nvSpPr>
          <p:cNvPr id="322565" name="Rectangle 5"/>
          <p:cNvSpPr>
            <a:spLocks noGrp="1" noChangeArrowheads="1"/>
          </p:cNvSpPr>
          <p:nvPr>
            <p:ph type="title"/>
          </p:nvPr>
        </p:nvSpPr>
        <p:spPr>
          <a:xfrm>
            <a:off x="457200" y="274638"/>
            <a:ext cx="8229600" cy="490066"/>
          </a:xfrm>
        </p:spPr>
        <p:txBody>
          <a:bodyPr/>
          <a:lstStyle/>
          <a:p>
            <a:r>
              <a:rPr lang="es-PR" sz="2200" dirty="0"/>
              <a:t>Conteste las siguientes dos preguntas utilizando la siguiente gráfica.</a:t>
            </a:r>
          </a:p>
        </p:txBody>
      </p:sp>
      <p:graphicFrame>
        <p:nvGraphicFramePr>
          <p:cNvPr id="322567" name="Object 7"/>
          <p:cNvGraphicFramePr>
            <a:graphicFrameLocks noChangeAspect="1"/>
          </p:cNvGraphicFramePr>
          <p:nvPr>
            <p:ph idx="1"/>
          </p:nvPr>
        </p:nvGraphicFramePr>
        <p:xfrm>
          <a:off x="395536" y="908720"/>
          <a:ext cx="8229600" cy="3960440"/>
        </p:xfrm>
        <a:graphic>
          <a:graphicData uri="http://schemas.openxmlformats.org/presentationml/2006/ole">
            <p:oleObj spid="_x0000_s11266" name="Chart" r:id="rId3" imgW="5438740" imgH="2533835" progId="Excel.Sheet.8">
              <p:embed/>
            </p:oleObj>
          </a:graphicData>
        </a:graphic>
      </p:graphicFrame>
      <p:sp>
        <p:nvSpPr>
          <p:cNvPr id="322568" name="Text Box 8"/>
          <p:cNvSpPr txBox="1">
            <a:spLocks noChangeArrowheads="1"/>
          </p:cNvSpPr>
          <p:nvPr/>
        </p:nvSpPr>
        <p:spPr bwMode="auto">
          <a:xfrm>
            <a:off x="468313" y="4868863"/>
            <a:ext cx="8135937" cy="1192212"/>
          </a:xfrm>
          <a:prstGeom prst="rect">
            <a:avLst/>
          </a:prstGeom>
          <a:noFill/>
          <a:ln w="9525">
            <a:noFill/>
            <a:miter lim="800000"/>
            <a:headEnd/>
            <a:tailEnd/>
          </a:ln>
          <a:effectLst/>
        </p:spPr>
        <p:txBody>
          <a:bodyPr>
            <a:spAutoFit/>
          </a:bodyPr>
          <a:lstStyle/>
          <a:p>
            <a:pPr marL="342900" indent="-342900">
              <a:spcBef>
                <a:spcPct val="50000"/>
              </a:spcBef>
            </a:pPr>
            <a:r>
              <a:rPr lang="es-PR" dirty="0" smtClean="0">
                <a:latin typeface="Times New Roman" pitchFamily="18" charset="0"/>
              </a:rPr>
              <a:t>1. En </a:t>
            </a:r>
            <a:r>
              <a:rPr lang="es-PR" dirty="0">
                <a:latin typeface="Times New Roman" pitchFamily="18" charset="0"/>
              </a:rPr>
              <a:t>qué mes es más probable que ocurra una sequía en esta Región. ¿ y una   </a:t>
            </a:r>
          </a:p>
          <a:p>
            <a:pPr marL="342900" indent="-342900">
              <a:spcBef>
                <a:spcPct val="50000"/>
              </a:spcBef>
            </a:pPr>
            <a:r>
              <a:rPr lang="es-PR" dirty="0">
                <a:latin typeface="Times New Roman" pitchFamily="18" charset="0"/>
              </a:rPr>
              <a:t>      inundación?</a:t>
            </a:r>
          </a:p>
          <a:p>
            <a:pPr marL="342900" indent="-342900">
              <a:spcBef>
                <a:spcPct val="50000"/>
              </a:spcBef>
            </a:pPr>
            <a:r>
              <a:rPr lang="es-PR" smtClean="0">
                <a:latin typeface="Times New Roman" pitchFamily="18" charset="0"/>
              </a:rPr>
              <a:t>2.  </a:t>
            </a:r>
            <a:r>
              <a:rPr lang="es-PR" dirty="0">
                <a:latin typeface="Times New Roman" pitchFamily="18" charset="0"/>
              </a:rPr>
              <a:t>¿ Cuánta lluvia en total se registró en los meses de Junio, Julio y Agosto?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s-PR">
                <a:solidFill>
                  <a:srgbClr val="FF3300"/>
                </a:solidFill>
                <a:effectLst>
                  <a:outerShdw blurRad="38100" dist="38100" dir="2700000" algn="tl">
                    <a:srgbClr val="C0C0C0"/>
                  </a:outerShdw>
                </a:effectLst>
              </a:rPr>
              <a:t>P</a:t>
            </a:r>
            <a:r>
              <a:rPr lang="es-PR">
                <a:effectLst>
                  <a:outerShdw blurRad="38100" dist="38100" dir="2700000" algn="tl">
                    <a:srgbClr val="C0C0C0"/>
                  </a:outerShdw>
                </a:effectLst>
              </a:rPr>
              <a:t>rimer </a:t>
            </a:r>
            <a:r>
              <a:rPr lang="es-PR">
                <a:solidFill>
                  <a:srgbClr val="008000"/>
                </a:solidFill>
                <a:effectLst>
                  <a:outerShdw blurRad="38100" dist="38100" dir="2700000" algn="tl">
                    <a:srgbClr val="C0C0C0"/>
                  </a:outerShdw>
                </a:effectLst>
              </a:rPr>
              <a:t>P</a:t>
            </a:r>
            <a:r>
              <a:rPr lang="es-PR">
                <a:effectLst>
                  <a:outerShdw blurRad="38100" dist="38100" dir="2700000" algn="tl">
                    <a:srgbClr val="C0C0C0"/>
                  </a:outerShdw>
                </a:effectLst>
              </a:rPr>
              <a:t>aso:  </a:t>
            </a:r>
            <a:r>
              <a:rPr lang="es-PR">
                <a:solidFill>
                  <a:srgbClr val="FFFF66"/>
                </a:solidFill>
                <a:effectLst>
                  <a:outerShdw blurRad="38100" dist="38100" dir="2700000" algn="tl">
                    <a:srgbClr val="C0C0C0"/>
                  </a:outerShdw>
                </a:effectLst>
              </a:rPr>
              <a:t>O</a:t>
            </a:r>
            <a:r>
              <a:rPr lang="es-PR">
                <a:effectLst>
                  <a:outerShdw blurRad="38100" dist="38100" dir="2700000" algn="tl">
                    <a:srgbClr val="C0C0C0"/>
                  </a:outerShdw>
                </a:effectLst>
              </a:rPr>
              <a:t>rganización de </a:t>
            </a:r>
            <a:r>
              <a:rPr lang="es-PR">
                <a:solidFill>
                  <a:srgbClr val="CC0099"/>
                </a:solidFill>
                <a:effectLst>
                  <a:outerShdw blurRad="38100" dist="38100" dir="2700000" algn="tl">
                    <a:srgbClr val="C0C0C0"/>
                  </a:outerShdw>
                </a:effectLst>
              </a:rPr>
              <a:t>D</a:t>
            </a:r>
            <a:r>
              <a:rPr lang="es-PR">
                <a:effectLst>
                  <a:outerShdw blurRad="38100" dist="38100" dir="2700000" algn="tl">
                    <a:srgbClr val="C0C0C0"/>
                  </a:outerShdw>
                </a:effectLst>
              </a:rPr>
              <a:t>atos</a:t>
            </a:r>
          </a:p>
        </p:txBody>
      </p:sp>
      <p:sp>
        <p:nvSpPr>
          <p:cNvPr id="55299" name="Rectangle 3"/>
          <p:cNvSpPr>
            <a:spLocks noGrp="1" noChangeArrowheads="1"/>
          </p:cNvSpPr>
          <p:nvPr>
            <p:ph type="body" sz="half" idx="1"/>
          </p:nvPr>
        </p:nvSpPr>
        <p:spPr>
          <a:xfrm>
            <a:off x="457200" y="1130300"/>
            <a:ext cx="8291513" cy="2443163"/>
          </a:xfrm>
        </p:spPr>
        <p:txBody>
          <a:bodyPr/>
          <a:lstStyle/>
          <a:p>
            <a:pPr marL="495300" indent="-495300">
              <a:buSzPct val="90000"/>
            </a:pPr>
            <a:r>
              <a:rPr lang="es-PR" sz="2600" dirty="0">
                <a:latin typeface="Times New Roman" pitchFamily="18" charset="0"/>
              </a:rPr>
              <a:t>Vamos a realizar un ejemplo elaborando una gráfica lineal con la siguiente información:</a:t>
            </a:r>
          </a:p>
          <a:p>
            <a:pPr marL="495300" indent="-495300"/>
            <a:endParaRPr lang="es-PR" sz="2600" dirty="0">
              <a:latin typeface="Times New Roman" pitchFamily="18" charset="0"/>
            </a:endParaRPr>
          </a:p>
          <a:p>
            <a:pPr marL="763588" lvl="1" indent="-419100">
              <a:buClr>
                <a:srgbClr val="CC0099"/>
              </a:buClr>
              <a:buSzPct val="90000"/>
            </a:pPr>
            <a:r>
              <a:rPr lang="es-PR" sz="2200" dirty="0">
                <a:latin typeface="Times New Roman" pitchFamily="18" charset="0"/>
              </a:rPr>
              <a:t>En 1980, la densidad poblacional (habitantes por km</a:t>
            </a:r>
            <a:r>
              <a:rPr lang="es-PR" sz="2200" baseline="30000" dirty="0">
                <a:latin typeface="Times New Roman" pitchFamily="18" charset="0"/>
              </a:rPr>
              <a:t>2</a:t>
            </a:r>
            <a:r>
              <a:rPr lang="es-PR" sz="2200" dirty="0">
                <a:latin typeface="Times New Roman" pitchFamily="18" charset="0"/>
              </a:rPr>
              <a:t>) en los países pertenecientes a las Antillas Mayores se muestra en la tabla:</a:t>
            </a:r>
          </a:p>
          <a:p>
            <a:pPr marL="763588" lvl="1" indent="-419100"/>
            <a:endParaRPr lang="es-PR" sz="2200" dirty="0">
              <a:latin typeface="Times New Roman" pitchFamily="18" charset="0"/>
            </a:endParaRPr>
          </a:p>
        </p:txBody>
      </p:sp>
      <p:graphicFrame>
        <p:nvGraphicFramePr>
          <p:cNvPr id="55462" name="Group 166"/>
          <p:cNvGraphicFramePr>
            <a:graphicFrameLocks noGrp="1"/>
          </p:cNvGraphicFramePr>
          <p:nvPr>
            <p:ph sz="half" idx="2"/>
          </p:nvPr>
        </p:nvGraphicFramePr>
        <p:xfrm>
          <a:off x="2195513" y="3489325"/>
          <a:ext cx="5473700" cy="2405063"/>
        </p:xfrm>
        <a:graphic>
          <a:graphicData uri="http://schemas.openxmlformats.org/drawingml/2006/table">
            <a:tbl>
              <a:tblPr/>
              <a:tblGrid>
                <a:gridCol w="2736850"/>
                <a:gridCol w="2736850"/>
              </a:tblGrid>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País</a:t>
                      </a:r>
                      <a:endParaRPr kumimoji="0" lang="es-PR"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22E08F"/>
                        </a:gs>
                        <a:gs pos="50000">
                          <a:srgbClr val="CCFFCC"/>
                        </a:gs>
                        <a:gs pos="100000">
                          <a:srgbClr val="22E08F"/>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PR" sz="1800" b="0" i="0" u="none" strike="noStrike" cap="none" normalizeH="0" baseline="0" smtClean="0">
                          <a:ln>
                            <a:noFill/>
                          </a:ln>
                          <a:solidFill>
                            <a:schemeClr val="tx1"/>
                          </a:solidFill>
                          <a:effectLst/>
                          <a:latin typeface="Times New Roman" pitchFamily="18" charset="0"/>
                        </a:rPr>
                        <a:t>Densidad Poblacional en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22E08F"/>
                        </a:gs>
                        <a:gs pos="50000">
                          <a:srgbClr val="CCFFCC"/>
                        </a:gs>
                        <a:gs pos="100000">
                          <a:srgbClr val="22E08F"/>
                        </a:gs>
                      </a:gsLst>
                      <a:lin ang="5400000" scaled="1"/>
                    </a:grad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Puerto Rico</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386</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Jamaica</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199</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r>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Haití</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180</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República Dominicana</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112</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Cuba</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R" sz="1800" b="0" i="0" u="none" strike="noStrike" cap="none" normalizeH="0" baseline="0" smtClean="0">
                          <a:ln>
                            <a:noFill/>
                          </a:ln>
                          <a:solidFill>
                            <a:schemeClr val="tx1"/>
                          </a:solidFill>
                          <a:effectLst/>
                          <a:latin typeface="Times New Roman" pitchFamily="18" charset="0"/>
                          <a:cs typeface="Times New Roman" pitchFamily="18" charset="0"/>
                        </a:rPr>
                        <a:t>87</a:t>
                      </a:r>
                      <a:endParaRPr kumimoji="0" lang="es-PR"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alpha val="50000"/>
                      </a:srgbClr>
                    </a:solidFill>
                  </a:tcPr>
                </a:tc>
              </a:tr>
            </a:tbl>
          </a:graphicData>
        </a:graphic>
      </p:graphicFrame>
      <p:grpSp>
        <p:nvGrpSpPr>
          <p:cNvPr id="2" name="Group 153"/>
          <p:cNvGrpSpPr>
            <a:grpSpLocks noChangeAspect="1"/>
          </p:cNvGrpSpPr>
          <p:nvPr/>
        </p:nvGrpSpPr>
        <p:grpSpPr bwMode="auto">
          <a:xfrm>
            <a:off x="7335838" y="3573463"/>
            <a:ext cx="333375" cy="407987"/>
            <a:chOff x="5329" y="1506"/>
            <a:chExt cx="210" cy="257"/>
          </a:xfrm>
        </p:grpSpPr>
        <p:sp>
          <p:nvSpPr>
            <p:cNvPr id="55448" name="AutoShape 152"/>
            <p:cNvSpPr>
              <a:spLocks noChangeAspect="1" noChangeArrowheads="1" noTextEdit="1"/>
            </p:cNvSpPr>
            <p:nvPr/>
          </p:nvSpPr>
          <p:spPr bwMode="auto">
            <a:xfrm>
              <a:off x="5329" y="1506"/>
              <a:ext cx="210" cy="246"/>
            </a:xfrm>
            <a:prstGeom prst="rect">
              <a:avLst/>
            </a:prstGeom>
            <a:noFill/>
            <a:ln w="9525">
              <a:noFill/>
              <a:miter lim="800000"/>
              <a:headEnd/>
              <a:tailEnd/>
            </a:ln>
          </p:spPr>
          <p:txBody>
            <a:bodyPr/>
            <a:lstStyle/>
            <a:p>
              <a:endParaRPr lang="es-CO"/>
            </a:p>
          </p:txBody>
        </p:sp>
        <p:sp>
          <p:nvSpPr>
            <p:cNvPr id="55450" name="Line 154"/>
            <p:cNvSpPr>
              <a:spLocks noChangeShapeType="1"/>
            </p:cNvSpPr>
            <p:nvPr/>
          </p:nvSpPr>
          <p:spPr bwMode="auto">
            <a:xfrm>
              <a:off x="5345" y="1633"/>
              <a:ext cx="173" cy="1"/>
            </a:xfrm>
            <a:prstGeom prst="line">
              <a:avLst/>
            </a:prstGeom>
            <a:noFill/>
            <a:ln w="6350">
              <a:solidFill>
                <a:srgbClr val="000000"/>
              </a:solidFill>
              <a:round/>
              <a:headEnd/>
              <a:tailEnd/>
            </a:ln>
          </p:spPr>
          <p:txBody>
            <a:bodyPr/>
            <a:lstStyle/>
            <a:p>
              <a:endParaRPr lang="es-CO"/>
            </a:p>
          </p:txBody>
        </p:sp>
        <p:sp>
          <p:nvSpPr>
            <p:cNvPr id="55451" name="Rectangle 155"/>
            <p:cNvSpPr>
              <a:spLocks noChangeArrowheads="1"/>
            </p:cNvSpPr>
            <p:nvPr/>
          </p:nvSpPr>
          <p:spPr bwMode="auto">
            <a:xfrm>
              <a:off x="5472" y="1640"/>
              <a:ext cx="28" cy="67"/>
            </a:xfrm>
            <a:prstGeom prst="rect">
              <a:avLst/>
            </a:prstGeom>
            <a:noFill/>
            <a:ln w="9525">
              <a:noFill/>
              <a:miter lim="800000"/>
              <a:headEnd/>
              <a:tailEnd/>
            </a:ln>
          </p:spPr>
          <p:txBody>
            <a:bodyPr wrap="none" lIns="0" tIns="0" rIns="0" bIns="0">
              <a:spAutoFit/>
            </a:bodyPr>
            <a:lstStyle/>
            <a:p>
              <a:r>
                <a:rPr lang="en-US" sz="700">
                  <a:solidFill>
                    <a:srgbClr val="000000"/>
                  </a:solidFill>
                  <a:latin typeface="Times New Roman" pitchFamily="18" charset="0"/>
                </a:rPr>
                <a:t>2</a:t>
              </a:r>
              <a:endParaRPr lang="en-US"/>
            </a:p>
          </p:txBody>
        </p:sp>
        <p:sp>
          <p:nvSpPr>
            <p:cNvPr id="55452" name="Rectangle 156"/>
            <p:cNvSpPr>
              <a:spLocks noChangeArrowheads="1"/>
            </p:cNvSpPr>
            <p:nvPr/>
          </p:nvSpPr>
          <p:spPr bwMode="auto">
            <a:xfrm>
              <a:off x="5494" y="1512"/>
              <a:ext cx="24"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Times New Roman" pitchFamily="18" charset="0"/>
                </a:rPr>
                <a:t>.</a:t>
              </a:r>
              <a:endParaRPr lang="en-US"/>
            </a:p>
          </p:txBody>
        </p:sp>
        <p:sp>
          <p:nvSpPr>
            <p:cNvPr id="55453" name="Rectangle 157"/>
            <p:cNvSpPr>
              <a:spLocks noChangeArrowheads="1"/>
            </p:cNvSpPr>
            <p:nvPr/>
          </p:nvSpPr>
          <p:spPr bwMode="auto">
            <a:xfrm>
              <a:off x="5352" y="1648"/>
              <a:ext cx="112" cy="115"/>
            </a:xfrm>
            <a:prstGeom prst="rect">
              <a:avLst/>
            </a:prstGeom>
            <a:noFill/>
            <a:ln w="9525">
              <a:noFill/>
              <a:miter lim="800000"/>
              <a:headEnd/>
              <a:tailEnd/>
            </a:ln>
          </p:spPr>
          <p:txBody>
            <a:bodyPr wrap="none" lIns="0" tIns="0" rIns="0" bIns="0">
              <a:spAutoFit/>
            </a:bodyPr>
            <a:lstStyle/>
            <a:p>
              <a:r>
                <a:rPr lang="en-US" sz="1200" i="1">
                  <a:solidFill>
                    <a:srgbClr val="000000"/>
                  </a:solidFill>
                  <a:latin typeface="Times New Roman" pitchFamily="18" charset="0"/>
                </a:rPr>
                <a:t>km</a:t>
              </a:r>
              <a:endParaRPr lang="en-US"/>
            </a:p>
          </p:txBody>
        </p:sp>
        <p:sp>
          <p:nvSpPr>
            <p:cNvPr id="55454" name="Rectangle 158"/>
            <p:cNvSpPr>
              <a:spLocks noChangeArrowheads="1"/>
            </p:cNvSpPr>
            <p:nvPr/>
          </p:nvSpPr>
          <p:spPr bwMode="auto">
            <a:xfrm>
              <a:off x="5352" y="1512"/>
              <a:ext cx="144" cy="115"/>
            </a:xfrm>
            <a:prstGeom prst="rect">
              <a:avLst/>
            </a:prstGeom>
            <a:noFill/>
            <a:ln w="9525">
              <a:noFill/>
              <a:miter lim="800000"/>
              <a:headEnd/>
              <a:tailEnd/>
            </a:ln>
          </p:spPr>
          <p:txBody>
            <a:bodyPr wrap="none" lIns="0" tIns="0" rIns="0" bIns="0">
              <a:spAutoFit/>
            </a:bodyPr>
            <a:lstStyle/>
            <a:p>
              <a:r>
                <a:rPr lang="es-PR" sz="1200" i="1">
                  <a:solidFill>
                    <a:srgbClr val="000000"/>
                  </a:solidFill>
                  <a:latin typeface="Times New Roman" pitchFamily="18" charset="0"/>
                </a:rPr>
                <a:t>hab</a:t>
              </a:r>
              <a:endParaRPr lang="es-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55298"/>
                                        </p:tgtEl>
                                        <p:attrNameLst>
                                          <p:attrName>style.visibility</p:attrName>
                                        </p:attrNameLst>
                                      </p:cBhvr>
                                      <p:to>
                                        <p:strVal val="visible"/>
                                      </p:to>
                                    </p:set>
                                  </p:childTnLst>
                                </p:cTn>
                              </p:par>
                            </p:childTnLst>
                          </p:cTn>
                        </p:par>
                        <p:par>
                          <p:cTn id="7" fill="hold">
                            <p:stCondLst>
                              <p:cond delay="2250"/>
                            </p:stCondLst>
                            <p:childTnLst>
                              <p:par>
                                <p:cTn id="8" presetID="1" presetClass="entr" presetSubtype="0" fill="hold" grpId="0" nodeType="afterEffect">
                                  <p:stCondLst>
                                    <p:cond delay="1500"/>
                                  </p:stCondLst>
                                  <p:childTnLst>
                                    <p:set>
                                      <p:cBhvr>
                                        <p:cTn id="9" dur="1" fill="hold">
                                          <p:stCondLst>
                                            <p:cond delay="499"/>
                                          </p:stCondLst>
                                        </p:cTn>
                                        <p:tgtEl>
                                          <p:spTgt spid="55299">
                                            <p:txEl>
                                              <p:pRg st="0" end="0"/>
                                            </p:txEl>
                                          </p:spTgt>
                                        </p:tgtEl>
                                        <p:attrNameLst>
                                          <p:attrName>style.visibility</p:attrName>
                                        </p:attrNameLst>
                                      </p:cBhvr>
                                      <p:to>
                                        <p:strVal val="visible"/>
                                      </p:to>
                                    </p:set>
                                  </p:childTnLst>
                                </p:cTn>
                              </p:par>
                              <p:par>
                                <p:cTn id="10" presetID="1" presetClass="entr" presetSubtype="0" fill="hold" grpId="0" nodeType="withEffect">
                                  <p:stCondLst>
                                    <p:cond delay="1500"/>
                                  </p:stCondLst>
                                  <p:childTnLst>
                                    <p:set>
                                      <p:cBhvr>
                                        <p:cTn id="11" dur="1" fill="hold">
                                          <p:stCondLst>
                                            <p:cond delay="499"/>
                                          </p:stCondLst>
                                        </p:cTn>
                                        <p:tgtEl>
                                          <p:spTgt spid="55299">
                                            <p:txEl>
                                              <p:pRg st="2" end="2"/>
                                            </p:txEl>
                                          </p:spTgt>
                                        </p:tgtEl>
                                        <p:attrNameLst>
                                          <p:attrName>style.visibility</p:attrName>
                                        </p:attrNameLst>
                                      </p:cBhvr>
                                      <p:to>
                                        <p:strVal val="visible"/>
                                      </p:to>
                                    </p:set>
                                  </p:childTnLst>
                                </p:cTn>
                              </p:par>
                            </p:childTnLst>
                          </p:cTn>
                        </p:par>
                        <p:par>
                          <p:cTn id="12" fill="hold">
                            <p:stCondLst>
                              <p:cond delay="4250"/>
                            </p:stCondLst>
                            <p:childTnLst>
                              <p:par>
                                <p:cTn id="13" presetID="1" presetClass="entr" presetSubtype="0" fill="hold" nodeType="afterEffect">
                                  <p:stCondLst>
                                    <p:cond delay="0"/>
                                  </p:stCondLst>
                                  <p:childTnLst>
                                    <p:set>
                                      <p:cBhvr>
                                        <p:cTn id="14" dur="1" fill="hold">
                                          <p:stCondLst>
                                            <p:cond delay="499"/>
                                          </p:stCondLst>
                                        </p:cTn>
                                        <p:tgtEl>
                                          <p:spTgt spid="55462"/>
                                        </p:tgtEl>
                                        <p:attrNameLst>
                                          <p:attrName>style.visibility</p:attrName>
                                        </p:attrNameLst>
                                      </p:cBhvr>
                                      <p:to>
                                        <p:strVal val="visible"/>
                                      </p:to>
                                    </p:set>
                                  </p:childTnLst>
                                </p:cTn>
                              </p:par>
                            </p:childTnLst>
                          </p:cTn>
                        </p:par>
                        <p:par>
                          <p:cTn id="15" fill="hold">
                            <p:stCondLst>
                              <p:cond delay="4750"/>
                            </p:stCondLst>
                            <p:childTnLst>
                              <p:par>
                                <p:cTn id="16" presetID="1" presetClass="entr" presetSubtype="0" fill="hold" nodeType="afterEffect">
                                  <p:stCondLst>
                                    <p:cond delay="0"/>
                                  </p:stCondLst>
                                  <p:childTnLst>
                                    <p:set>
                                      <p:cBhvr>
                                        <p:cTn id="17"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advAuto="15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noFill/>
          <a:ln/>
        </p:spPr>
        <p:txBody>
          <a:bodyPr>
            <a:normAutofit fontScale="90000"/>
          </a:bodyPr>
          <a:lstStyle/>
          <a:p>
            <a:r>
              <a:rPr lang="es-PR">
                <a:solidFill>
                  <a:srgbClr val="FF3300"/>
                </a:solidFill>
                <a:effectLst>
                  <a:outerShdw blurRad="38100" dist="38100" dir="2700000" algn="tl">
                    <a:srgbClr val="C0C0C0"/>
                  </a:outerShdw>
                </a:effectLst>
              </a:rPr>
              <a:t>P</a:t>
            </a:r>
            <a:r>
              <a:rPr lang="es-PR">
                <a:effectLst>
                  <a:outerShdw blurRad="38100" dist="38100" dir="2700000" algn="tl">
                    <a:srgbClr val="C0C0C0"/>
                  </a:outerShdw>
                </a:effectLst>
              </a:rPr>
              <a:t>rimer </a:t>
            </a:r>
            <a:r>
              <a:rPr lang="es-PR">
                <a:solidFill>
                  <a:srgbClr val="008000"/>
                </a:solidFill>
                <a:effectLst>
                  <a:outerShdw blurRad="38100" dist="38100" dir="2700000" algn="tl">
                    <a:srgbClr val="C0C0C0"/>
                  </a:outerShdw>
                </a:effectLst>
              </a:rPr>
              <a:t>P</a:t>
            </a:r>
            <a:r>
              <a:rPr lang="es-PR">
                <a:effectLst>
                  <a:outerShdw blurRad="38100" dist="38100" dir="2700000" algn="tl">
                    <a:srgbClr val="C0C0C0"/>
                  </a:outerShdw>
                </a:effectLst>
              </a:rPr>
              <a:t>aso:  </a:t>
            </a:r>
            <a:r>
              <a:rPr lang="es-PR">
                <a:solidFill>
                  <a:srgbClr val="CC0099"/>
                </a:solidFill>
                <a:effectLst>
                  <a:outerShdw blurRad="38100" dist="38100" dir="2700000" algn="tl">
                    <a:srgbClr val="C0C0C0"/>
                  </a:outerShdw>
                </a:effectLst>
              </a:rPr>
              <a:t>O</a:t>
            </a:r>
            <a:r>
              <a:rPr lang="es-PR">
                <a:effectLst>
                  <a:outerShdw blurRad="38100" dist="38100" dir="2700000" algn="tl">
                    <a:srgbClr val="C0C0C0"/>
                  </a:outerShdw>
                </a:effectLst>
              </a:rPr>
              <a:t>rganización de </a:t>
            </a:r>
            <a:r>
              <a:rPr lang="es-PR">
                <a:solidFill>
                  <a:srgbClr val="FF9900"/>
                </a:solidFill>
                <a:effectLst>
                  <a:outerShdw blurRad="38100" dist="38100" dir="2700000" algn="tl">
                    <a:srgbClr val="C0C0C0"/>
                  </a:outerShdw>
                </a:effectLst>
              </a:rPr>
              <a:t>D</a:t>
            </a:r>
            <a:r>
              <a:rPr lang="es-PR">
                <a:effectLst>
                  <a:outerShdw blurRad="38100" dist="38100" dir="2700000" algn="tl">
                    <a:srgbClr val="C0C0C0"/>
                  </a:outerShdw>
                </a:effectLst>
              </a:rPr>
              <a:t>atos</a:t>
            </a:r>
          </a:p>
        </p:txBody>
      </p:sp>
      <p:sp>
        <p:nvSpPr>
          <p:cNvPr id="60419" name="Rectangle 3"/>
          <p:cNvSpPr>
            <a:spLocks noGrp="1" noChangeArrowheads="1"/>
          </p:cNvSpPr>
          <p:nvPr>
            <p:ph type="body" sz="half" idx="1"/>
          </p:nvPr>
        </p:nvSpPr>
        <p:spPr>
          <a:xfrm>
            <a:off x="457200" y="1203325"/>
            <a:ext cx="8218488" cy="4530725"/>
          </a:xfrm>
        </p:spPr>
        <p:txBody>
          <a:bodyPr/>
          <a:lstStyle/>
          <a:p>
            <a:r>
              <a:rPr lang="es-PR" sz="2400">
                <a:latin typeface="Times New Roman" pitchFamily="18" charset="0"/>
              </a:rPr>
              <a:t>Podemos escribir los datos en dos columnas en el programa Excel. </a:t>
            </a:r>
          </a:p>
          <a:p>
            <a:pPr>
              <a:buFont typeface="Wingdings" pitchFamily="2" charset="2"/>
              <a:buNone/>
            </a:pPr>
            <a:r>
              <a:rPr lang="es-PR" sz="2400">
                <a:latin typeface="Times New Roman" pitchFamily="18" charset="0"/>
              </a:rPr>
              <a:t>     Puedes agrandar las columnas para que el contenido de cada celda tenga mejor visibilidad.  </a:t>
            </a:r>
          </a:p>
          <a:p>
            <a:pPr>
              <a:buFont typeface="Wingdings" pitchFamily="2" charset="2"/>
              <a:buNone/>
            </a:pPr>
            <a:endParaRPr lang="es-PR" sz="2400">
              <a:latin typeface="Times New Roman" pitchFamily="18" charset="0"/>
            </a:endParaRPr>
          </a:p>
          <a:p>
            <a:pPr>
              <a:buFont typeface="Wingdings" pitchFamily="2" charset="2"/>
              <a:buNone/>
            </a:pPr>
            <a:r>
              <a:rPr lang="es-PR" sz="2400">
                <a:latin typeface="Times New Roman" pitchFamily="18" charset="0"/>
              </a:rPr>
              <a:t>     Ejemplo:</a:t>
            </a:r>
          </a:p>
        </p:txBody>
      </p:sp>
      <p:graphicFrame>
        <p:nvGraphicFramePr>
          <p:cNvPr id="138242" name="Object 2"/>
          <p:cNvGraphicFramePr>
            <a:graphicFrameLocks noChangeAspect="1"/>
          </p:cNvGraphicFramePr>
          <p:nvPr>
            <p:ph sz="quarter" idx="2"/>
          </p:nvPr>
        </p:nvGraphicFramePr>
        <p:xfrm>
          <a:off x="2627313" y="2819400"/>
          <a:ext cx="6269037" cy="3273425"/>
        </p:xfrm>
        <a:graphic>
          <a:graphicData uri="http://schemas.openxmlformats.org/presentationml/2006/ole">
            <p:oleObj spid="_x0000_s3074" name="Bitmap Image" r:id="rId3" imgW="5161905" imgH="2695951" progId="PBrush">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500"/>
                                  </p:stCondLst>
                                  <p:childTnLst>
                                    <p:set>
                                      <p:cBhvr>
                                        <p:cTn id="9" dur="1" fill="hold">
                                          <p:stCondLst>
                                            <p:cond delay="0"/>
                                          </p:stCondLst>
                                        </p:cTn>
                                        <p:tgtEl>
                                          <p:spTgt spid="60419">
                                            <p:txEl>
                                              <p:pRg st="1" end="1"/>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grpId="0" nodeType="afterEffect">
                                  <p:stCondLst>
                                    <p:cond delay="1500"/>
                                  </p:stCondLst>
                                  <p:childTnLst>
                                    <p:set>
                                      <p:cBhvr>
                                        <p:cTn id="12" dur="1" fill="hold">
                                          <p:stCondLst>
                                            <p:cond delay="0"/>
                                          </p:stCondLst>
                                        </p:cTn>
                                        <p:tgtEl>
                                          <p:spTgt spid="60419">
                                            <p:txEl>
                                              <p:pRg st="3" end="3"/>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2000"/>
                                  </p:stCondLst>
                                  <p:childTnLst>
                                    <p:set>
                                      <p:cBhvr>
                                        <p:cTn id="15" dur="1" fill="hold">
                                          <p:stCondLst>
                                            <p:cond delay="0"/>
                                          </p:stCondLst>
                                        </p:cTn>
                                        <p:tgtEl>
                                          <p:spTgt spid="138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8F823052-57C2-4282-A492-240FC9035787}" type="slidenum">
              <a:rPr lang="en-US" altLang="en-US"/>
              <a:pPr/>
              <a:t>5</a:t>
            </a:fld>
            <a:endParaRPr lang="en-US" altLang="en-US"/>
          </a:p>
        </p:txBody>
      </p:sp>
      <p:sp>
        <p:nvSpPr>
          <p:cNvPr id="63493" name="Rectangle 5"/>
          <p:cNvSpPr>
            <a:spLocks noGrp="1" noChangeArrowheads="1"/>
          </p:cNvSpPr>
          <p:nvPr>
            <p:ph type="title"/>
          </p:nvPr>
        </p:nvSpPr>
        <p:spPr/>
        <p:txBody>
          <a:bodyPr/>
          <a:lstStyle/>
          <a:p>
            <a:r>
              <a:rPr lang="en-US">
                <a:solidFill>
                  <a:srgbClr val="FF3300"/>
                </a:solidFill>
                <a:effectLst>
                  <a:outerShdw blurRad="38100" dist="38100" dir="2700000" algn="tl">
                    <a:srgbClr val="C0C0C0"/>
                  </a:outerShdw>
                </a:effectLst>
              </a:rPr>
              <a:t>S</a:t>
            </a:r>
            <a:r>
              <a:rPr lang="en-US">
                <a:effectLst>
                  <a:outerShdw blurRad="38100" dist="38100" dir="2700000" algn="tl">
                    <a:srgbClr val="C0C0C0"/>
                  </a:outerShdw>
                </a:effectLst>
              </a:rPr>
              <a:t>egundo </a:t>
            </a:r>
            <a:r>
              <a:rPr lang="en-US">
                <a:solidFill>
                  <a:srgbClr val="008000"/>
                </a:solidFill>
                <a:effectLst>
                  <a:outerShdw blurRad="38100" dist="38100" dir="2700000" algn="tl">
                    <a:srgbClr val="C0C0C0"/>
                  </a:outerShdw>
                </a:effectLst>
              </a:rPr>
              <a:t>P</a:t>
            </a:r>
            <a:r>
              <a:rPr lang="en-US">
                <a:effectLst>
                  <a:outerShdw blurRad="38100" dist="38100" dir="2700000" algn="tl">
                    <a:srgbClr val="C0C0C0"/>
                  </a:outerShdw>
                </a:effectLst>
              </a:rPr>
              <a:t>aso:</a:t>
            </a:r>
          </a:p>
        </p:txBody>
      </p:sp>
      <p:graphicFrame>
        <p:nvGraphicFramePr>
          <p:cNvPr id="63492" name="Object 4"/>
          <p:cNvGraphicFramePr>
            <a:graphicFrameLocks noChangeAspect="1"/>
          </p:cNvGraphicFramePr>
          <p:nvPr>
            <p:ph idx="1"/>
          </p:nvPr>
        </p:nvGraphicFramePr>
        <p:xfrm>
          <a:off x="1258888" y="2697163"/>
          <a:ext cx="6594475" cy="3468687"/>
        </p:xfrm>
        <a:graphic>
          <a:graphicData uri="http://schemas.openxmlformats.org/presentationml/2006/ole">
            <p:oleObj spid="_x0000_s4098" name="Bitmap Image" r:id="rId3" imgW="5125165" imgH="2695951" progId="PBrush">
              <p:embed/>
            </p:oleObj>
          </a:graphicData>
        </a:graphic>
      </p:graphicFrame>
      <p:sp>
        <p:nvSpPr>
          <p:cNvPr id="63495" name="Rectangle 7"/>
          <p:cNvSpPr>
            <a:spLocks noChangeArrowheads="1"/>
          </p:cNvSpPr>
          <p:nvPr/>
        </p:nvSpPr>
        <p:spPr bwMode="auto">
          <a:xfrm>
            <a:off x="457200" y="1419225"/>
            <a:ext cx="8218488" cy="4530725"/>
          </a:xfrm>
          <a:prstGeom prst="rect">
            <a:avLst/>
          </a:prstGeom>
          <a:noFill/>
          <a:ln w="9525">
            <a:noFill/>
            <a:miter lim="800000"/>
            <a:headEnd/>
            <a:tailEnd/>
          </a:ln>
          <a:effectLst/>
        </p:spPr>
        <p:txBody>
          <a:bodyPr/>
          <a:lstStyle/>
          <a:p>
            <a:pPr marL="342900" indent="-342900">
              <a:spcBef>
                <a:spcPct val="20000"/>
              </a:spcBef>
              <a:buClr>
                <a:schemeClr val="accent1"/>
              </a:buClr>
              <a:buFont typeface="Wingdings" pitchFamily="2" charset="2"/>
              <a:buChar char="Ø"/>
            </a:pPr>
            <a:r>
              <a:rPr lang="es-PR" sz="2400">
                <a:latin typeface="Times New Roman" pitchFamily="18" charset="0"/>
              </a:rPr>
              <a:t>Sombrea ambas columnas.  Es importante escribir el nombre de ambas columnas para identificar el tipo de dato que se está utilizando.	Ejemplo: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63493"/>
                                        </p:tgtEl>
                                        <p:attrNameLst>
                                          <p:attrName>style.visibility</p:attrName>
                                        </p:attrNameLst>
                                      </p:cBhvr>
                                      <p:to>
                                        <p:strVal val="visible"/>
                                      </p:to>
                                    </p:set>
                                    <p:animEffect transition="in" filter="fade">
                                      <p:cBhvr>
                                        <p:cTn id="7" dur="500"/>
                                        <p:tgtEl>
                                          <p:spTgt spid="63493"/>
                                        </p:tgtEl>
                                      </p:cBhvr>
                                    </p:animEffect>
                                    <p:anim calcmode="lin" valueType="num">
                                      <p:cBhvr>
                                        <p:cTn id="8" dur="500" fill="hold"/>
                                        <p:tgtEl>
                                          <p:spTgt spid="63493"/>
                                        </p:tgtEl>
                                        <p:attrNameLst>
                                          <p:attrName>ppt_w</p:attrName>
                                        </p:attrNameLst>
                                      </p:cBhvr>
                                      <p:tavLst>
                                        <p:tav tm="0" fmla="#ppt_w*sin(2.5*pi*$)">
                                          <p:val>
                                            <p:fltVal val="0"/>
                                          </p:val>
                                        </p:tav>
                                        <p:tav tm="100000">
                                          <p:val>
                                            <p:fltVal val="1"/>
                                          </p:val>
                                        </p:tav>
                                      </p:tavLst>
                                    </p:anim>
                                    <p:anim calcmode="lin" valueType="num">
                                      <p:cBhvr>
                                        <p:cTn id="9" dur="500" fill="hold"/>
                                        <p:tgtEl>
                                          <p:spTgt spid="63493"/>
                                        </p:tgtEl>
                                        <p:attrNameLst>
                                          <p:attrName>ppt_h</p:attrName>
                                        </p:attrNameLst>
                                      </p:cBhvr>
                                      <p:tavLst>
                                        <p:tav tm="0">
                                          <p:val>
                                            <p:strVal val="#ppt_h"/>
                                          </p:val>
                                        </p:tav>
                                        <p:tav tm="100000">
                                          <p:val>
                                            <p:strVal val="#ppt_h"/>
                                          </p:val>
                                        </p:tav>
                                      </p:tavLst>
                                    </p:anim>
                                  </p:childTnLst>
                                </p:cTn>
                              </p:par>
                            </p:childTnLst>
                          </p:cTn>
                        </p:par>
                        <p:par>
                          <p:cTn id="10" fill="hold">
                            <p:stCondLst>
                              <p:cond delay="1050"/>
                            </p:stCondLst>
                            <p:childTnLst>
                              <p:par>
                                <p:cTn id="11" presetID="1" presetClass="entr" presetSubtype="0" fill="hold" grpId="0" nodeType="afterEffect">
                                  <p:stCondLst>
                                    <p:cond delay="2000"/>
                                  </p:stCondLst>
                                  <p:childTnLst>
                                    <p:set>
                                      <p:cBhvr>
                                        <p:cTn id="12" dur="1" fill="hold">
                                          <p:stCondLst>
                                            <p:cond delay="0"/>
                                          </p:stCondLst>
                                        </p:cTn>
                                        <p:tgtEl>
                                          <p:spTgt spid="63495">
                                            <p:txEl>
                                              <p:pRg st="0" end="0"/>
                                            </p:txEl>
                                          </p:spTgt>
                                        </p:tgtEl>
                                        <p:attrNameLst>
                                          <p:attrName>style.visibility</p:attrName>
                                        </p:attrNameLst>
                                      </p:cBhvr>
                                      <p:to>
                                        <p:strVal val="visible"/>
                                      </p:to>
                                    </p:set>
                                  </p:childTnLst>
                                </p:cTn>
                              </p:par>
                            </p:childTnLst>
                          </p:cTn>
                        </p:par>
                        <p:par>
                          <p:cTn id="13" fill="hold">
                            <p:stCondLst>
                              <p:cond delay="3050"/>
                            </p:stCondLst>
                            <p:childTnLst>
                              <p:par>
                                <p:cTn id="14" presetID="1" presetClass="entr" presetSubtype="0" fill="hold" nodeType="afterEffect">
                                  <p:stCondLst>
                                    <p:cond delay="2000"/>
                                  </p:stCondLst>
                                  <p:childTnLst>
                                    <p:set>
                                      <p:cBhvr>
                                        <p:cTn id="15" dur="1" fill="hold">
                                          <p:stCondLst>
                                            <p:cond delay="0"/>
                                          </p:stCondLst>
                                        </p:cTn>
                                        <p:tgtEl>
                                          <p:spTgt spid="63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p:bldP spid="634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7 Marcador de número de diapositiva"/>
          <p:cNvSpPr>
            <a:spLocks noGrp="1"/>
          </p:cNvSpPr>
          <p:nvPr>
            <p:ph type="sldNum" sz="quarter" idx="12"/>
          </p:nvPr>
        </p:nvSpPr>
        <p:spPr/>
        <p:txBody>
          <a:bodyPr/>
          <a:lstStyle/>
          <a:p>
            <a:fld id="{FD426999-AD4D-4861-BB9D-349EF473E5A9}" type="slidenum">
              <a:rPr lang="en-US" altLang="en-US"/>
              <a:pPr/>
              <a:t>6</a:t>
            </a:fld>
            <a:endParaRPr lang="en-US" altLang="en-US"/>
          </a:p>
        </p:txBody>
      </p:sp>
      <p:sp>
        <p:nvSpPr>
          <p:cNvPr id="65540" name="Rectangle 4"/>
          <p:cNvSpPr>
            <a:spLocks noGrp="1" noChangeArrowheads="1"/>
          </p:cNvSpPr>
          <p:nvPr>
            <p:ph type="title"/>
          </p:nvPr>
        </p:nvSpPr>
        <p:spPr>
          <a:noFill/>
          <a:ln/>
        </p:spPr>
        <p:txBody>
          <a:bodyPr/>
          <a:lstStyle/>
          <a:p>
            <a:r>
              <a:rPr lang="es-PR">
                <a:solidFill>
                  <a:srgbClr val="FF9900"/>
                </a:solidFill>
                <a:effectLst>
                  <a:outerShdw blurRad="38100" dist="38100" dir="2700000" algn="tl">
                    <a:srgbClr val="C0C0C0"/>
                  </a:outerShdw>
                </a:effectLst>
              </a:rPr>
              <a:t>T</a:t>
            </a:r>
            <a:r>
              <a:rPr lang="es-PR">
                <a:effectLst>
                  <a:outerShdw blurRad="38100" dist="38100" dir="2700000" algn="tl">
                    <a:srgbClr val="C0C0C0"/>
                  </a:outerShdw>
                </a:effectLst>
              </a:rPr>
              <a:t>ercer </a:t>
            </a:r>
            <a:r>
              <a:rPr lang="es-PR">
                <a:solidFill>
                  <a:srgbClr val="FF0066"/>
                </a:solidFill>
                <a:effectLst>
                  <a:outerShdw blurRad="38100" dist="38100" dir="2700000" algn="tl">
                    <a:srgbClr val="C0C0C0"/>
                  </a:outerShdw>
                </a:effectLst>
              </a:rPr>
              <a:t>P</a:t>
            </a:r>
            <a:r>
              <a:rPr lang="es-PR">
                <a:effectLst>
                  <a:outerShdw blurRad="38100" dist="38100" dir="2700000" algn="tl">
                    <a:srgbClr val="C0C0C0"/>
                  </a:outerShdw>
                </a:effectLst>
              </a:rPr>
              <a:t>aso:</a:t>
            </a:r>
          </a:p>
        </p:txBody>
      </p:sp>
      <p:sp>
        <p:nvSpPr>
          <p:cNvPr id="65539" name="Rectangle 3"/>
          <p:cNvSpPr>
            <a:spLocks noGrp="1" noChangeArrowheads="1"/>
          </p:cNvSpPr>
          <p:nvPr>
            <p:ph type="body" sz="half" idx="1"/>
          </p:nvPr>
        </p:nvSpPr>
        <p:spPr>
          <a:xfrm>
            <a:off x="457200" y="1125538"/>
            <a:ext cx="3970338" cy="4895850"/>
          </a:xfrm>
        </p:spPr>
        <p:txBody>
          <a:bodyPr/>
          <a:lstStyle/>
          <a:p>
            <a:r>
              <a:rPr lang="es-PR" sz="2600">
                <a:latin typeface="Times New Roman" pitchFamily="18" charset="0"/>
              </a:rPr>
              <a:t>Presiona el icono de gráfica	.  Aparecerá una pantalla con opciones para diferentes tipos de gráficas.  </a:t>
            </a:r>
          </a:p>
          <a:p>
            <a:endParaRPr lang="es-PR" sz="2600">
              <a:latin typeface="Times New Roman" pitchFamily="18" charset="0"/>
            </a:endParaRPr>
          </a:p>
          <a:p>
            <a:pPr>
              <a:buClr>
                <a:srgbClr val="800080"/>
              </a:buClr>
            </a:pPr>
            <a:r>
              <a:rPr lang="es-PR" sz="2600">
                <a:latin typeface="Times New Roman" pitchFamily="18" charset="0"/>
              </a:rPr>
              <a:t>En este ejemplo vamos a utilizar una gráfica lineal.  Luego de escoger la grafica deseada presiona “</a:t>
            </a:r>
            <a:r>
              <a:rPr lang="es-PR" sz="2600" b="1">
                <a:effectLst>
                  <a:outerShdw blurRad="38100" dist="38100" dir="2700000" algn="tl">
                    <a:srgbClr val="C0C0C0"/>
                  </a:outerShdw>
                </a:effectLst>
                <a:latin typeface="Times New Roman" pitchFamily="18" charset="0"/>
              </a:rPr>
              <a:t>Next</a:t>
            </a:r>
            <a:r>
              <a:rPr lang="es-PR" sz="2600">
                <a:latin typeface="Times New Roman" pitchFamily="18" charset="0"/>
              </a:rPr>
              <a:t>”</a:t>
            </a:r>
            <a:endParaRPr lang="es-PR" sz="2600" b="1">
              <a:effectLst>
                <a:outerShdw blurRad="38100" dist="38100" dir="2700000" algn="tl">
                  <a:srgbClr val="C0C0C0"/>
                </a:outerShdw>
              </a:effectLst>
              <a:latin typeface="Times New Roman" pitchFamily="18" charset="0"/>
            </a:endParaRPr>
          </a:p>
        </p:txBody>
      </p:sp>
      <p:graphicFrame>
        <p:nvGraphicFramePr>
          <p:cNvPr id="65544" name="Object 8"/>
          <p:cNvGraphicFramePr>
            <a:graphicFrameLocks noChangeAspect="1"/>
          </p:cNvGraphicFramePr>
          <p:nvPr>
            <p:ph sz="quarter" idx="2"/>
          </p:nvPr>
        </p:nvGraphicFramePr>
        <p:xfrm>
          <a:off x="4479925" y="1392238"/>
          <a:ext cx="4268788" cy="4268787"/>
        </p:xfrm>
        <a:graphic>
          <a:graphicData uri="http://schemas.openxmlformats.org/presentationml/2006/ole">
            <p:oleObj spid="_x0000_s5122" name="Bitmap Image" r:id="rId3" imgW="3971429" imgH="3971429" progId="PBrush">
              <p:embed/>
            </p:oleObj>
          </a:graphicData>
        </a:graphic>
      </p:graphicFrame>
      <p:sp>
        <p:nvSpPr>
          <p:cNvPr id="65546" name="Oval 10"/>
          <p:cNvSpPr>
            <a:spLocks noChangeArrowheads="1"/>
          </p:cNvSpPr>
          <p:nvPr/>
        </p:nvSpPr>
        <p:spPr bwMode="auto">
          <a:xfrm>
            <a:off x="6948488" y="5229225"/>
            <a:ext cx="1008062" cy="431800"/>
          </a:xfrm>
          <a:prstGeom prst="ellipse">
            <a:avLst/>
          </a:prstGeom>
          <a:solidFill>
            <a:srgbClr val="FFCCCC">
              <a:alpha val="50000"/>
            </a:srgbClr>
          </a:solidFill>
          <a:ln w="9525">
            <a:solidFill>
              <a:srgbClr val="FF3300"/>
            </a:solidFill>
            <a:round/>
            <a:headEnd/>
            <a:tailEnd/>
          </a:ln>
          <a:effectLst/>
        </p:spPr>
        <p:txBody>
          <a:bodyPr wrap="none" anchor="ctr"/>
          <a:lstStyle/>
          <a:p>
            <a:endParaRPr lang="es-CO"/>
          </a:p>
        </p:txBody>
      </p:sp>
      <p:graphicFrame>
        <p:nvGraphicFramePr>
          <p:cNvPr id="65551" name="Object 15"/>
          <p:cNvGraphicFramePr>
            <a:graphicFrameLocks noChangeAspect="1"/>
          </p:cNvGraphicFramePr>
          <p:nvPr>
            <p:ph sz="quarter" idx="3"/>
          </p:nvPr>
        </p:nvGraphicFramePr>
        <p:xfrm>
          <a:off x="1908175" y="1557338"/>
          <a:ext cx="358775" cy="346075"/>
        </p:xfrm>
        <a:graphic>
          <a:graphicData uri="http://schemas.openxmlformats.org/presentationml/2006/ole">
            <p:oleObj spid="_x0000_s5123" name="Bitmap Image" r:id="rId4" imgW="285866" imgH="276117" progId="PBrush">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65540"/>
                                        </p:tgtEl>
                                        <p:attrNameLst>
                                          <p:attrName>style.visibility</p:attrName>
                                        </p:attrNameLst>
                                      </p:cBhvr>
                                      <p:to>
                                        <p:strVal val="visible"/>
                                      </p:to>
                                    </p:set>
                                    <p:animEffect transition="in" filter="fade">
                                      <p:cBhvr>
                                        <p:cTn id="7" dur="500"/>
                                        <p:tgtEl>
                                          <p:spTgt spid="65540"/>
                                        </p:tgtEl>
                                      </p:cBhvr>
                                    </p:animEffect>
                                    <p:anim calcmode="lin" valueType="num">
                                      <p:cBhvr>
                                        <p:cTn id="8" dur="500" fill="hold"/>
                                        <p:tgtEl>
                                          <p:spTgt spid="65540"/>
                                        </p:tgtEl>
                                        <p:attrNameLst>
                                          <p:attrName>ppt_w</p:attrName>
                                        </p:attrNameLst>
                                      </p:cBhvr>
                                      <p:tavLst>
                                        <p:tav tm="0" fmla="#ppt_w*sin(2.5*pi*$)">
                                          <p:val>
                                            <p:fltVal val="0"/>
                                          </p:val>
                                        </p:tav>
                                        <p:tav tm="100000">
                                          <p:val>
                                            <p:fltVal val="1"/>
                                          </p:val>
                                        </p:tav>
                                      </p:tavLst>
                                    </p:anim>
                                    <p:anim calcmode="lin" valueType="num">
                                      <p:cBhvr>
                                        <p:cTn id="9" dur="500" fill="hold"/>
                                        <p:tgtEl>
                                          <p:spTgt spid="65540"/>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1" presetClass="entr" presetSubtype="0" fill="hold" grpId="0" nodeType="afterEffect">
                                  <p:stCondLst>
                                    <p:cond delay="2000"/>
                                  </p:stCondLst>
                                  <p:childTnLst>
                                    <p:set>
                                      <p:cBhvr>
                                        <p:cTn id="12" dur="1" fill="hold">
                                          <p:stCondLst>
                                            <p:cond delay="0"/>
                                          </p:stCondLst>
                                        </p:cTn>
                                        <p:tgtEl>
                                          <p:spTgt spid="65539">
                                            <p:txEl>
                                              <p:pRg st="0" end="0"/>
                                            </p:txEl>
                                          </p:spTgt>
                                        </p:tgtEl>
                                        <p:attrNameLst>
                                          <p:attrName>style.visibility</p:attrName>
                                        </p:attrNameLst>
                                      </p:cBhvr>
                                      <p:to>
                                        <p:strVal val="visible"/>
                                      </p:to>
                                    </p:set>
                                  </p:childTnLst>
                                </p:cTn>
                              </p:par>
                            </p:childTnLst>
                          </p:cTn>
                        </p:par>
                        <p:par>
                          <p:cTn id="13" fill="hold">
                            <p:stCondLst>
                              <p:cond delay="3000"/>
                            </p:stCondLst>
                            <p:childTnLst>
                              <p:par>
                                <p:cTn id="14" presetID="35" presetClass="entr" presetSubtype="0" fill="hold" nodeType="afterEffect">
                                  <p:stCondLst>
                                    <p:cond delay="0"/>
                                  </p:stCondLst>
                                  <p:childTnLst>
                                    <p:set>
                                      <p:cBhvr>
                                        <p:cTn id="15" dur="1" fill="hold">
                                          <p:stCondLst>
                                            <p:cond delay="0"/>
                                          </p:stCondLst>
                                        </p:cTn>
                                        <p:tgtEl>
                                          <p:spTgt spid="65551"/>
                                        </p:tgtEl>
                                        <p:attrNameLst>
                                          <p:attrName>style.visibility</p:attrName>
                                        </p:attrNameLst>
                                      </p:cBhvr>
                                      <p:to>
                                        <p:strVal val="visible"/>
                                      </p:to>
                                    </p:set>
                                    <p:animEffect transition="in" filter="fade">
                                      <p:cBhvr>
                                        <p:cTn id="16" dur="2000"/>
                                        <p:tgtEl>
                                          <p:spTgt spid="65551"/>
                                        </p:tgtEl>
                                      </p:cBhvr>
                                    </p:animEffect>
                                    <p:anim calcmode="lin" valueType="num">
                                      <p:cBhvr>
                                        <p:cTn id="17" dur="2000" fill="hold"/>
                                        <p:tgtEl>
                                          <p:spTgt spid="65551"/>
                                        </p:tgtEl>
                                        <p:attrNameLst>
                                          <p:attrName>style.rotation</p:attrName>
                                        </p:attrNameLst>
                                      </p:cBhvr>
                                      <p:tavLst>
                                        <p:tav tm="0">
                                          <p:val>
                                            <p:fltVal val="720"/>
                                          </p:val>
                                        </p:tav>
                                        <p:tav tm="100000">
                                          <p:val>
                                            <p:fltVal val="0"/>
                                          </p:val>
                                        </p:tav>
                                      </p:tavLst>
                                    </p:anim>
                                    <p:anim calcmode="lin" valueType="num">
                                      <p:cBhvr>
                                        <p:cTn id="18" dur="2000" fill="hold"/>
                                        <p:tgtEl>
                                          <p:spTgt spid="65551"/>
                                        </p:tgtEl>
                                        <p:attrNameLst>
                                          <p:attrName>ppt_h</p:attrName>
                                        </p:attrNameLst>
                                      </p:cBhvr>
                                      <p:tavLst>
                                        <p:tav tm="0">
                                          <p:val>
                                            <p:fltVal val="0"/>
                                          </p:val>
                                        </p:tav>
                                        <p:tav tm="100000">
                                          <p:val>
                                            <p:strVal val="#ppt_h"/>
                                          </p:val>
                                        </p:tav>
                                      </p:tavLst>
                                    </p:anim>
                                    <p:anim calcmode="lin" valueType="num">
                                      <p:cBhvr>
                                        <p:cTn id="19" dur="2000" fill="hold"/>
                                        <p:tgtEl>
                                          <p:spTgt spid="65551"/>
                                        </p:tgtEl>
                                        <p:attrNameLst>
                                          <p:attrName>ppt_w</p:attrName>
                                        </p:attrNameLst>
                                      </p:cBhvr>
                                      <p:tavLst>
                                        <p:tav tm="0">
                                          <p:val>
                                            <p:fltVal val="0"/>
                                          </p:val>
                                        </p:tav>
                                        <p:tav tm="100000">
                                          <p:val>
                                            <p:strVal val="#ppt_w"/>
                                          </p:val>
                                        </p:tav>
                                      </p:tavLst>
                                    </p:anim>
                                  </p:childTnLst>
                                </p:cTn>
                              </p:par>
                            </p:childTnLst>
                          </p:cTn>
                        </p:par>
                        <p:par>
                          <p:cTn id="20" fill="hold">
                            <p:stCondLst>
                              <p:cond delay="5000"/>
                            </p:stCondLst>
                            <p:childTnLst>
                              <p:par>
                                <p:cTn id="21" presetID="1" presetClass="entr" presetSubtype="0" fill="hold" grpId="0" nodeType="afterEffect">
                                  <p:stCondLst>
                                    <p:cond delay="2000"/>
                                  </p:stCondLst>
                                  <p:childTnLst>
                                    <p:set>
                                      <p:cBhvr>
                                        <p:cTn id="22" dur="1" fill="hold">
                                          <p:stCondLst>
                                            <p:cond delay="0"/>
                                          </p:stCondLst>
                                        </p:cTn>
                                        <p:tgtEl>
                                          <p:spTgt spid="65539">
                                            <p:txEl>
                                              <p:pRg st="2" end="2"/>
                                            </p:txEl>
                                          </p:spTgt>
                                        </p:tgtEl>
                                        <p:attrNameLst>
                                          <p:attrName>style.visibility</p:attrName>
                                        </p:attrNameLst>
                                      </p:cBhvr>
                                      <p:to>
                                        <p:strVal val="visible"/>
                                      </p:to>
                                    </p:set>
                                  </p:childTnLst>
                                </p:cTn>
                              </p:par>
                            </p:childTnLst>
                          </p:cTn>
                        </p:par>
                        <p:par>
                          <p:cTn id="23" fill="hold">
                            <p:stCondLst>
                              <p:cond delay="7000"/>
                            </p:stCondLst>
                            <p:childTnLst>
                              <p:par>
                                <p:cTn id="24" presetID="1" presetClass="entr" presetSubtype="0" fill="hold" nodeType="afterEffect">
                                  <p:stCondLst>
                                    <p:cond delay="0"/>
                                  </p:stCondLst>
                                  <p:childTnLst>
                                    <p:set>
                                      <p:cBhvr>
                                        <p:cTn id="25" dur="1" fill="hold">
                                          <p:stCondLst>
                                            <p:cond delay="0"/>
                                          </p:stCondLst>
                                        </p:cTn>
                                        <p:tgtEl>
                                          <p:spTgt spid="65544"/>
                                        </p:tgtEl>
                                        <p:attrNameLst>
                                          <p:attrName>style.visibility</p:attrName>
                                        </p:attrNameLst>
                                      </p:cBhvr>
                                      <p:to>
                                        <p:strVal val="visible"/>
                                      </p:to>
                                    </p:set>
                                  </p:childTnLst>
                                </p:cTn>
                              </p:par>
                            </p:childTnLst>
                          </p:cTn>
                        </p:par>
                        <p:par>
                          <p:cTn id="26" fill="hold">
                            <p:stCondLst>
                              <p:cond delay="7000"/>
                            </p:stCondLst>
                            <p:childTnLst>
                              <p:par>
                                <p:cTn id="27" presetID="12" presetClass="entr" presetSubtype="4" fill="hold" grpId="0" nodeType="afterEffect">
                                  <p:stCondLst>
                                    <p:cond delay="0"/>
                                  </p:stCondLst>
                                  <p:childTnLst>
                                    <p:set>
                                      <p:cBhvr>
                                        <p:cTn id="28" dur="1" fill="hold">
                                          <p:stCondLst>
                                            <p:cond delay="0"/>
                                          </p:stCondLst>
                                        </p:cTn>
                                        <p:tgtEl>
                                          <p:spTgt spid="65546"/>
                                        </p:tgtEl>
                                        <p:attrNameLst>
                                          <p:attrName>style.visibility</p:attrName>
                                        </p:attrNameLst>
                                      </p:cBhvr>
                                      <p:to>
                                        <p:strVal val="visible"/>
                                      </p:to>
                                    </p:set>
                                    <p:animEffect transition="in" filter="slide(fromBottom)">
                                      <p:cBhvr>
                                        <p:cTn id="29" dur="1000"/>
                                        <p:tgtEl>
                                          <p:spTgt spid="65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p:bldP spid="65539" grpId="0" build="p"/>
      <p:bldP spid="655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número de diapositiva"/>
          <p:cNvSpPr>
            <a:spLocks noGrp="1"/>
          </p:cNvSpPr>
          <p:nvPr>
            <p:ph type="sldNum" sz="quarter" idx="12"/>
          </p:nvPr>
        </p:nvSpPr>
        <p:spPr/>
        <p:txBody>
          <a:bodyPr/>
          <a:lstStyle/>
          <a:p>
            <a:fld id="{A22DEE63-988C-4E78-8182-F94A7B28D87C}" type="slidenum">
              <a:rPr lang="en-US" altLang="en-US"/>
              <a:pPr/>
              <a:t>7</a:t>
            </a:fld>
            <a:endParaRPr lang="en-US" altLang="en-US"/>
          </a:p>
        </p:txBody>
      </p:sp>
      <p:sp>
        <p:nvSpPr>
          <p:cNvPr id="67586" name="Rectangle 2"/>
          <p:cNvSpPr>
            <a:spLocks noGrp="1" noChangeArrowheads="1"/>
          </p:cNvSpPr>
          <p:nvPr>
            <p:ph type="title"/>
          </p:nvPr>
        </p:nvSpPr>
        <p:spPr/>
        <p:txBody>
          <a:bodyPr/>
          <a:lstStyle/>
          <a:p>
            <a:r>
              <a:rPr lang="es-PR">
                <a:solidFill>
                  <a:srgbClr val="FF9900"/>
                </a:solidFill>
                <a:effectLst>
                  <a:outerShdw blurRad="38100" dist="38100" dir="2700000" algn="tl">
                    <a:srgbClr val="C0C0C0"/>
                  </a:outerShdw>
                </a:effectLst>
              </a:rPr>
              <a:t>C</a:t>
            </a:r>
            <a:r>
              <a:rPr lang="es-PR">
                <a:effectLst>
                  <a:outerShdw blurRad="38100" dist="38100" dir="2700000" algn="tl">
                    <a:srgbClr val="C0C0C0"/>
                  </a:outerShdw>
                </a:effectLst>
              </a:rPr>
              <a:t>uarto </a:t>
            </a:r>
            <a:r>
              <a:rPr lang="es-PR">
                <a:solidFill>
                  <a:srgbClr val="FF0066"/>
                </a:solidFill>
                <a:effectLst>
                  <a:outerShdw blurRad="38100" dist="38100" dir="2700000" algn="tl">
                    <a:srgbClr val="C0C0C0"/>
                  </a:outerShdw>
                </a:effectLst>
              </a:rPr>
              <a:t>P</a:t>
            </a:r>
            <a:r>
              <a:rPr lang="es-PR">
                <a:effectLst>
                  <a:outerShdw blurRad="38100" dist="38100" dir="2700000" algn="tl">
                    <a:srgbClr val="C0C0C0"/>
                  </a:outerShdw>
                </a:effectLst>
              </a:rPr>
              <a:t>aso:</a:t>
            </a:r>
          </a:p>
        </p:txBody>
      </p:sp>
      <p:graphicFrame>
        <p:nvGraphicFramePr>
          <p:cNvPr id="67588" name="Object 4"/>
          <p:cNvGraphicFramePr>
            <a:graphicFrameLocks noChangeAspect="1"/>
          </p:cNvGraphicFramePr>
          <p:nvPr>
            <p:ph idx="1"/>
          </p:nvPr>
        </p:nvGraphicFramePr>
        <p:xfrm>
          <a:off x="4643438" y="1103313"/>
          <a:ext cx="4162425" cy="4702175"/>
        </p:xfrm>
        <a:graphic>
          <a:graphicData uri="http://schemas.openxmlformats.org/presentationml/2006/ole">
            <p:oleObj spid="_x0000_s6146" name="Bitmap Image" r:id="rId3" imgW="3971429" imgH="4486901" progId="PBrush">
              <p:embed/>
            </p:oleObj>
          </a:graphicData>
        </a:graphic>
      </p:graphicFrame>
      <p:sp>
        <p:nvSpPr>
          <p:cNvPr id="67591" name="Rectangle 7"/>
          <p:cNvSpPr>
            <a:spLocks noChangeArrowheads="1"/>
          </p:cNvSpPr>
          <p:nvPr/>
        </p:nvSpPr>
        <p:spPr bwMode="auto">
          <a:xfrm>
            <a:off x="457200" y="2205038"/>
            <a:ext cx="3898900" cy="4530725"/>
          </a:xfrm>
          <a:prstGeom prst="rect">
            <a:avLst/>
          </a:prstGeom>
          <a:noFill/>
          <a:ln w="9525">
            <a:noFill/>
            <a:miter lim="800000"/>
            <a:headEnd/>
            <a:tailEnd/>
          </a:ln>
          <a:effectLst/>
        </p:spPr>
        <p:txBody>
          <a:bodyPr/>
          <a:lstStyle/>
          <a:p>
            <a:pPr marL="342900" indent="-342900">
              <a:spcBef>
                <a:spcPct val="20000"/>
              </a:spcBef>
              <a:buClr>
                <a:schemeClr val="accent1"/>
              </a:buClr>
              <a:buSzPct val="90000"/>
              <a:buFont typeface="Wingdings" pitchFamily="2" charset="2"/>
              <a:buChar char="Ø"/>
            </a:pPr>
            <a:r>
              <a:rPr lang="es-PR" sz="2600">
                <a:latin typeface="Times New Roman" pitchFamily="18" charset="0"/>
              </a:rPr>
              <a:t>Aparecerá una pantalla donde verás como queda la gráfica, si estás conforme con la gráfica presiona “</a:t>
            </a:r>
            <a:r>
              <a:rPr lang="es-PR" sz="2600" b="1">
                <a:effectLst>
                  <a:outerShdw blurRad="38100" dist="38100" dir="2700000" algn="tl">
                    <a:srgbClr val="C0C0C0"/>
                  </a:outerShdw>
                </a:effectLst>
                <a:latin typeface="Times New Roman" pitchFamily="18" charset="0"/>
              </a:rPr>
              <a:t>Next</a:t>
            </a:r>
            <a:r>
              <a:rPr lang="es-PR" sz="2600">
                <a:latin typeface="Times New Roman" pitchFamily="18" charset="0"/>
              </a:rPr>
              <a:t>”</a:t>
            </a:r>
          </a:p>
        </p:txBody>
      </p:sp>
      <p:sp>
        <p:nvSpPr>
          <p:cNvPr id="67593" name="Oval 9"/>
          <p:cNvSpPr>
            <a:spLocks noChangeArrowheads="1"/>
          </p:cNvSpPr>
          <p:nvPr/>
        </p:nvSpPr>
        <p:spPr bwMode="auto">
          <a:xfrm>
            <a:off x="7092950" y="5373688"/>
            <a:ext cx="865188" cy="360362"/>
          </a:xfrm>
          <a:prstGeom prst="ellipse">
            <a:avLst/>
          </a:prstGeom>
          <a:solidFill>
            <a:srgbClr val="FFCCCC">
              <a:alpha val="50000"/>
            </a:srgbClr>
          </a:solidFill>
          <a:ln w="9525">
            <a:solidFill>
              <a:srgbClr val="FF3300"/>
            </a:solidFill>
            <a:round/>
            <a:headEnd/>
            <a:tailEnd/>
          </a:ln>
          <a:effectLst/>
        </p:spPr>
        <p:txBody>
          <a:bodyPr wrap="none" anchor="ctr"/>
          <a:lstStyle/>
          <a:p>
            <a:endParaRPr lang="es-C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67586"/>
                                        </p:tgtEl>
                                        <p:attrNameLst>
                                          <p:attrName>style.visibility</p:attrName>
                                        </p:attrNameLst>
                                      </p:cBhvr>
                                      <p:to>
                                        <p:strVal val="visible"/>
                                      </p:to>
                                    </p:set>
                                    <p:animEffect transition="in" filter="fade">
                                      <p:cBhvr>
                                        <p:cTn id="7" dur="500"/>
                                        <p:tgtEl>
                                          <p:spTgt spid="67586"/>
                                        </p:tgtEl>
                                      </p:cBhvr>
                                    </p:animEffect>
                                    <p:anim calcmode="lin" valueType="num">
                                      <p:cBhvr>
                                        <p:cTn id="8" dur="500" fill="hold"/>
                                        <p:tgtEl>
                                          <p:spTgt spid="67586"/>
                                        </p:tgtEl>
                                        <p:attrNameLst>
                                          <p:attrName>ppt_w</p:attrName>
                                        </p:attrNameLst>
                                      </p:cBhvr>
                                      <p:tavLst>
                                        <p:tav tm="0" fmla="#ppt_w*sin(2.5*pi*$)">
                                          <p:val>
                                            <p:fltVal val="0"/>
                                          </p:val>
                                        </p:tav>
                                        <p:tav tm="100000">
                                          <p:val>
                                            <p:fltVal val="1"/>
                                          </p:val>
                                        </p:tav>
                                      </p:tavLst>
                                    </p:anim>
                                    <p:anim calcmode="lin" valueType="num">
                                      <p:cBhvr>
                                        <p:cTn id="9" dur="500" fill="hold"/>
                                        <p:tgtEl>
                                          <p:spTgt spid="67586"/>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1" presetClass="entr" presetSubtype="0" fill="hold" grpId="0" nodeType="afterEffect">
                                  <p:stCondLst>
                                    <p:cond delay="2000"/>
                                  </p:stCondLst>
                                  <p:childTnLst>
                                    <p:set>
                                      <p:cBhvr>
                                        <p:cTn id="12" dur="1" fill="hold">
                                          <p:stCondLst>
                                            <p:cond delay="0"/>
                                          </p:stCondLst>
                                        </p:cTn>
                                        <p:tgtEl>
                                          <p:spTgt spid="67591">
                                            <p:txEl>
                                              <p:pRg st="0" end="0"/>
                                            </p:txEl>
                                          </p:spTgt>
                                        </p:tgtEl>
                                        <p:attrNameLst>
                                          <p:attrName>style.visibility</p:attrName>
                                        </p:attrNameLst>
                                      </p:cBhvr>
                                      <p:to>
                                        <p:strVal val="visible"/>
                                      </p:to>
                                    </p:set>
                                  </p:childTnLst>
                                </p:cTn>
                              </p:par>
                              <p:par>
                                <p:cTn id="13" presetID="1" presetClass="entr" presetSubtype="0" fill="hold" nodeType="withEffect">
                                  <p:stCondLst>
                                    <p:cond delay="2000"/>
                                  </p:stCondLst>
                                  <p:childTnLst>
                                    <p:set>
                                      <p:cBhvr>
                                        <p:cTn id="14" dur="1" fill="hold">
                                          <p:stCondLst>
                                            <p:cond delay="0"/>
                                          </p:stCondLst>
                                        </p:cTn>
                                        <p:tgtEl>
                                          <p:spTgt spid="67588"/>
                                        </p:tgtEl>
                                        <p:attrNameLst>
                                          <p:attrName>style.visibility</p:attrName>
                                        </p:attrNameLst>
                                      </p:cBhvr>
                                      <p:to>
                                        <p:strVal val="visible"/>
                                      </p:to>
                                    </p:set>
                                  </p:childTnLst>
                                </p:cTn>
                              </p:par>
                            </p:childTnLst>
                          </p:cTn>
                        </p:par>
                        <p:par>
                          <p:cTn id="15" fill="hold">
                            <p:stCondLst>
                              <p:cond delay="3000"/>
                            </p:stCondLst>
                            <p:childTnLst>
                              <p:par>
                                <p:cTn id="16" presetID="2" presetClass="entr" presetSubtype="4" fill="hold" grpId="0" nodeType="afterEffect">
                                  <p:stCondLst>
                                    <p:cond delay="2000"/>
                                  </p:stCondLst>
                                  <p:childTnLst>
                                    <p:set>
                                      <p:cBhvr>
                                        <p:cTn id="17" dur="1" fill="hold">
                                          <p:stCondLst>
                                            <p:cond delay="0"/>
                                          </p:stCondLst>
                                        </p:cTn>
                                        <p:tgtEl>
                                          <p:spTgt spid="67593"/>
                                        </p:tgtEl>
                                        <p:attrNameLst>
                                          <p:attrName>style.visibility</p:attrName>
                                        </p:attrNameLst>
                                      </p:cBhvr>
                                      <p:to>
                                        <p:strVal val="visible"/>
                                      </p:to>
                                    </p:set>
                                    <p:anim calcmode="lin" valueType="num">
                                      <p:cBhvr additive="base">
                                        <p:cTn id="18" dur="500" fill="hold"/>
                                        <p:tgtEl>
                                          <p:spTgt spid="67593"/>
                                        </p:tgtEl>
                                        <p:attrNameLst>
                                          <p:attrName>ppt_x</p:attrName>
                                        </p:attrNameLst>
                                      </p:cBhvr>
                                      <p:tavLst>
                                        <p:tav tm="0">
                                          <p:val>
                                            <p:strVal val="#ppt_x"/>
                                          </p:val>
                                        </p:tav>
                                        <p:tav tm="100000">
                                          <p:val>
                                            <p:strVal val="#ppt_x"/>
                                          </p:val>
                                        </p:tav>
                                      </p:tavLst>
                                    </p:anim>
                                    <p:anim calcmode="lin" valueType="num">
                                      <p:cBhvr additive="base">
                                        <p:cTn id="19" dur="500" fill="hold"/>
                                        <p:tgtEl>
                                          <p:spTgt spid="675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91" grpId="0" build="p"/>
      <p:bldP spid="6759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arcador de número de diapositiva"/>
          <p:cNvSpPr>
            <a:spLocks noGrp="1"/>
          </p:cNvSpPr>
          <p:nvPr>
            <p:ph type="sldNum" sz="quarter" idx="12"/>
          </p:nvPr>
        </p:nvSpPr>
        <p:spPr/>
        <p:txBody>
          <a:bodyPr/>
          <a:lstStyle/>
          <a:p>
            <a:fld id="{A38A6D68-DD4E-4874-9670-C5245C154809}" type="slidenum">
              <a:rPr lang="en-US" altLang="en-US"/>
              <a:pPr/>
              <a:t>8</a:t>
            </a:fld>
            <a:endParaRPr lang="en-US" altLang="en-US"/>
          </a:p>
        </p:txBody>
      </p:sp>
      <p:sp>
        <p:nvSpPr>
          <p:cNvPr id="72712" name="Rectangle 8"/>
          <p:cNvSpPr>
            <a:spLocks noGrp="1" noChangeArrowheads="1"/>
          </p:cNvSpPr>
          <p:nvPr>
            <p:ph type="title"/>
          </p:nvPr>
        </p:nvSpPr>
        <p:spPr/>
        <p:txBody>
          <a:bodyPr/>
          <a:lstStyle/>
          <a:p>
            <a:r>
              <a:rPr lang="es-PR">
                <a:solidFill>
                  <a:srgbClr val="CC0099"/>
                </a:solidFill>
                <a:effectLst>
                  <a:outerShdw blurRad="38100" dist="38100" dir="2700000" algn="tl">
                    <a:srgbClr val="C0C0C0"/>
                  </a:outerShdw>
                </a:effectLst>
              </a:rPr>
              <a:t>Q</a:t>
            </a:r>
            <a:r>
              <a:rPr lang="es-PR">
                <a:effectLst>
                  <a:outerShdw blurRad="38100" dist="38100" dir="2700000" algn="tl">
                    <a:srgbClr val="C0C0C0"/>
                  </a:outerShdw>
                </a:effectLst>
              </a:rPr>
              <a:t>uinto </a:t>
            </a:r>
            <a:r>
              <a:rPr lang="es-PR">
                <a:solidFill>
                  <a:srgbClr val="FF9900"/>
                </a:solidFill>
                <a:effectLst>
                  <a:outerShdw blurRad="38100" dist="38100" dir="2700000" algn="tl">
                    <a:srgbClr val="C0C0C0"/>
                  </a:outerShdw>
                </a:effectLst>
              </a:rPr>
              <a:t>P</a:t>
            </a:r>
            <a:r>
              <a:rPr lang="es-PR">
                <a:effectLst>
                  <a:outerShdw blurRad="38100" dist="38100" dir="2700000" algn="tl">
                    <a:srgbClr val="C0C0C0"/>
                  </a:outerShdw>
                </a:effectLst>
              </a:rPr>
              <a:t>aso:</a:t>
            </a:r>
          </a:p>
        </p:txBody>
      </p:sp>
      <p:sp>
        <p:nvSpPr>
          <p:cNvPr id="72713" name="Rectangle 9"/>
          <p:cNvSpPr>
            <a:spLocks noGrp="1" noChangeArrowheads="1"/>
          </p:cNvSpPr>
          <p:nvPr>
            <p:ph type="body" sz="half" idx="1"/>
          </p:nvPr>
        </p:nvSpPr>
        <p:spPr/>
        <p:txBody>
          <a:bodyPr/>
          <a:lstStyle/>
          <a:p>
            <a:pPr>
              <a:lnSpc>
                <a:spcPct val="90000"/>
              </a:lnSpc>
              <a:buClr>
                <a:srgbClr val="800080"/>
              </a:buClr>
            </a:pPr>
            <a:r>
              <a:rPr lang="es-PR" sz="2600">
                <a:latin typeface="Times New Roman" pitchFamily="18" charset="0"/>
              </a:rPr>
              <a:t>En la próxima pantalla que aparece escribirás el Título de la gráfica y de los ejes. </a:t>
            </a:r>
          </a:p>
          <a:p>
            <a:pPr>
              <a:lnSpc>
                <a:spcPct val="90000"/>
              </a:lnSpc>
              <a:buClr>
                <a:srgbClr val="800080"/>
              </a:buClr>
            </a:pPr>
            <a:endParaRPr lang="es-PR" sz="2600">
              <a:latin typeface="Times New Roman" pitchFamily="18" charset="0"/>
            </a:endParaRPr>
          </a:p>
          <a:p>
            <a:pPr>
              <a:lnSpc>
                <a:spcPct val="90000"/>
              </a:lnSpc>
              <a:buClr>
                <a:srgbClr val="FF0000"/>
              </a:buClr>
            </a:pPr>
            <a:r>
              <a:rPr lang="es-PR" sz="2600">
                <a:latin typeface="Times New Roman" pitchFamily="18" charset="0"/>
              </a:rPr>
              <a:t>La computadora puede escoger el título de las  columnas de datos.  Lo puedes cambiar en las celdas.  Luego presiona </a:t>
            </a:r>
            <a:r>
              <a:rPr lang="es-PR" sz="2600" b="1">
                <a:effectLst>
                  <a:outerShdw blurRad="38100" dist="38100" dir="2700000" algn="tl">
                    <a:srgbClr val="C0C0C0"/>
                  </a:outerShdw>
                </a:effectLst>
                <a:latin typeface="Times New Roman" pitchFamily="18" charset="0"/>
              </a:rPr>
              <a:t>“Next”</a:t>
            </a:r>
            <a:r>
              <a:rPr lang="es-PR" sz="2600">
                <a:latin typeface="Times New Roman" pitchFamily="18" charset="0"/>
              </a:rPr>
              <a:t>.</a:t>
            </a:r>
          </a:p>
        </p:txBody>
      </p:sp>
      <p:graphicFrame>
        <p:nvGraphicFramePr>
          <p:cNvPr id="135170" name="Object 2"/>
          <p:cNvGraphicFramePr>
            <a:graphicFrameLocks noChangeAspect="1"/>
          </p:cNvGraphicFramePr>
          <p:nvPr>
            <p:ph sz="half" idx="2"/>
          </p:nvPr>
        </p:nvGraphicFramePr>
        <p:xfrm>
          <a:off x="4572000" y="1844675"/>
          <a:ext cx="4392613" cy="2963863"/>
        </p:xfrm>
        <a:graphic>
          <a:graphicData uri="http://schemas.openxmlformats.org/presentationml/2006/ole">
            <p:oleObj spid="_x0000_s7170" name="Bitmap Image" r:id="rId3" imgW="4600000" imgH="3104762" progId="PBrush">
              <p:embed/>
            </p:oleObj>
          </a:graphicData>
        </a:graphic>
      </p:graphicFrame>
      <p:sp>
        <p:nvSpPr>
          <p:cNvPr id="72715" name="Oval 11"/>
          <p:cNvSpPr>
            <a:spLocks noChangeArrowheads="1"/>
          </p:cNvSpPr>
          <p:nvPr/>
        </p:nvSpPr>
        <p:spPr bwMode="auto">
          <a:xfrm>
            <a:off x="4787900" y="2276475"/>
            <a:ext cx="1584325" cy="1512888"/>
          </a:xfrm>
          <a:prstGeom prst="ellipse">
            <a:avLst/>
          </a:prstGeom>
          <a:solidFill>
            <a:srgbClr val="FFCCCC">
              <a:alpha val="50000"/>
            </a:srgbClr>
          </a:solidFill>
          <a:ln w="9525">
            <a:solidFill>
              <a:srgbClr val="FF0000"/>
            </a:solidFill>
            <a:round/>
            <a:headEnd/>
            <a:tailEnd/>
          </a:ln>
          <a:effectLst/>
        </p:spPr>
        <p:txBody>
          <a:bodyPr wrap="none" anchor="ctr"/>
          <a:lstStyle/>
          <a:p>
            <a:endParaRPr lang="es-C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72712"/>
                                        </p:tgtEl>
                                        <p:attrNameLst>
                                          <p:attrName>style.visibility</p:attrName>
                                        </p:attrNameLst>
                                      </p:cBhvr>
                                      <p:to>
                                        <p:strVal val="visible"/>
                                      </p:to>
                                    </p:set>
                                    <p:animEffect transition="in" filter="fade">
                                      <p:cBhvr>
                                        <p:cTn id="7" dur="500"/>
                                        <p:tgtEl>
                                          <p:spTgt spid="72712"/>
                                        </p:tgtEl>
                                      </p:cBhvr>
                                    </p:animEffect>
                                    <p:anim calcmode="lin" valueType="num">
                                      <p:cBhvr>
                                        <p:cTn id="8" dur="500" fill="hold"/>
                                        <p:tgtEl>
                                          <p:spTgt spid="72712"/>
                                        </p:tgtEl>
                                        <p:attrNameLst>
                                          <p:attrName>ppt_w</p:attrName>
                                        </p:attrNameLst>
                                      </p:cBhvr>
                                      <p:tavLst>
                                        <p:tav tm="0" fmla="#ppt_w*sin(2.5*pi*$)">
                                          <p:val>
                                            <p:fltVal val="0"/>
                                          </p:val>
                                        </p:tav>
                                        <p:tav tm="100000">
                                          <p:val>
                                            <p:fltVal val="1"/>
                                          </p:val>
                                        </p:tav>
                                      </p:tavLst>
                                    </p:anim>
                                    <p:anim calcmode="lin" valueType="num">
                                      <p:cBhvr>
                                        <p:cTn id="9" dur="500" fill="hold"/>
                                        <p:tgtEl>
                                          <p:spTgt spid="7271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7271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7271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35170"/>
                                        </p:tgtEl>
                                        <p:attrNameLst>
                                          <p:attrName>style.visibility</p:attrName>
                                        </p:attrNameLst>
                                      </p:cBhvr>
                                      <p:to>
                                        <p:strVal val="visible"/>
                                      </p:to>
                                    </p:set>
                                  </p:childTnLst>
                                </p:cTn>
                              </p:par>
                            </p:childTnLst>
                          </p:cTn>
                        </p:par>
                        <p:par>
                          <p:cTn id="18" fill="hold">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72715"/>
                                        </p:tgtEl>
                                        <p:attrNameLst>
                                          <p:attrName>style.visibility</p:attrName>
                                        </p:attrNameLst>
                                      </p:cBhvr>
                                      <p:to>
                                        <p:strVal val="visible"/>
                                      </p:to>
                                    </p:set>
                                    <p:animEffect transition="in" filter="slide(fromBottom)">
                                      <p:cBhvr>
                                        <p:cTn id="21" dur="4000"/>
                                        <p:tgtEl>
                                          <p:spTgt spid="72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2" grpId="0"/>
      <p:bldP spid="72713" grpId="0" build="p"/>
      <p:bldP spid="727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6 Marcador de número de diapositiva"/>
          <p:cNvSpPr>
            <a:spLocks noGrp="1"/>
          </p:cNvSpPr>
          <p:nvPr>
            <p:ph type="sldNum" sz="quarter" idx="12"/>
          </p:nvPr>
        </p:nvSpPr>
        <p:spPr/>
        <p:txBody>
          <a:bodyPr/>
          <a:lstStyle/>
          <a:p>
            <a:fld id="{CC1A2053-5652-4C8D-9A5D-FC3D2DBADF4F}" type="slidenum">
              <a:rPr lang="en-US" altLang="en-US"/>
              <a:pPr/>
              <a:t>9</a:t>
            </a:fld>
            <a:endParaRPr lang="en-US" altLang="en-US"/>
          </a:p>
        </p:txBody>
      </p:sp>
      <p:graphicFrame>
        <p:nvGraphicFramePr>
          <p:cNvPr id="75788" name="Object 12"/>
          <p:cNvGraphicFramePr>
            <a:graphicFrameLocks noChangeAspect="1"/>
          </p:cNvGraphicFramePr>
          <p:nvPr>
            <p:ph sz="half" idx="2"/>
          </p:nvPr>
        </p:nvGraphicFramePr>
        <p:xfrm>
          <a:off x="4427538" y="2466975"/>
          <a:ext cx="4608512" cy="2041525"/>
        </p:xfrm>
        <a:graphic>
          <a:graphicData uri="http://schemas.openxmlformats.org/presentationml/2006/ole">
            <p:oleObj spid="_x0000_s8194" name="Bitmap Image" r:id="rId3" imgW="4258269" imgH="1886213" progId="PBrush">
              <p:embed/>
            </p:oleObj>
          </a:graphicData>
        </a:graphic>
      </p:graphicFrame>
      <p:sp>
        <p:nvSpPr>
          <p:cNvPr id="75778" name="Rectangle 2"/>
          <p:cNvSpPr>
            <a:spLocks noGrp="1" noChangeArrowheads="1"/>
          </p:cNvSpPr>
          <p:nvPr>
            <p:ph type="title"/>
          </p:nvPr>
        </p:nvSpPr>
        <p:spPr/>
        <p:txBody>
          <a:bodyPr/>
          <a:lstStyle/>
          <a:p>
            <a:r>
              <a:rPr lang="es-PR">
                <a:solidFill>
                  <a:srgbClr val="CC0099"/>
                </a:solidFill>
                <a:effectLst>
                  <a:outerShdw blurRad="38100" dist="38100" dir="2700000" algn="tl">
                    <a:srgbClr val="C0C0C0"/>
                  </a:outerShdw>
                </a:effectLst>
              </a:rPr>
              <a:t>S</a:t>
            </a:r>
            <a:r>
              <a:rPr lang="es-PR">
                <a:effectLst>
                  <a:outerShdw blurRad="38100" dist="38100" dir="2700000" algn="tl">
                    <a:srgbClr val="C0C0C0"/>
                  </a:outerShdw>
                </a:effectLst>
              </a:rPr>
              <a:t>exto </a:t>
            </a:r>
            <a:r>
              <a:rPr lang="es-PR">
                <a:solidFill>
                  <a:srgbClr val="FF9900"/>
                </a:solidFill>
                <a:effectLst>
                  <a:outerShdw blurRad="38100" dist="38100" dir="2700000" algn="tl">
                    <a:srgbClr val="C0C0C0"/>
                  </a:outerShdw>
                </a:effectLst>
              </a:rPr>
              <a:t>P</a:t>
            </a:r>
            <a:r>
              <a:rPr lang="es-PR">
                <a:effectLst>
                  <a:outerShdw blurRad="38100" dist="38100" dir="2700000" algn="tl">
                    <a:srgbClr val="C0C0C0"/>
                  </a:outerShdw>
                </a:effectLst>
              </a:rPr>
              <a:t>aso:</a:t>
            </a:r>
          </a:p>
        </p:txBody>
      </p:sp>
      <p:sp>
        <p:nvSpPr>
          <p:cNvPr id="75780" name="Rectangle 4"/>
          <p:cNvSpPr>
            <a:spLocks noGrp="1" noChangeArrowheads="1"/>
          </p:cNvSpPr>
          <p:nvPr>
            <p:ph type="body" sz="half" idx="1"/>
          </p:nvPr>
        </p:nvSpPr>
        <p:spPr>
          <a:xfrm>
            <a:off x="107950" y="1268413"/>
            <a:ext cx="8569325" cy="4862512"/>
          </a:xfrm>
        </p:spPr>
        <p:txBody>
          <a:bodyPr/>
          <a:lstStyle/>
          <a:p>
            <a:pPr>
              <a:lnSpc>
                <a:spcPct val="90000"/>
              </a:lnSpc>
              <a:buClr>
                <a:srgbClr val="FF6600"/>
              </a:buClr>
            </a:pPr>
            <a:r>
              <a:rPr lang="es-PR" sz="2600">
                <a:latin typeface="Times New Roman" pitchFamily="18" charset="0"/>
              </a:rPr>
              <a:t>En esta pantalla puedes escoger donde quieres que aparezca la gráfica.</a:t>
            </a:r>
          </a:p>
          <a:p>
            <a:pPr>
              <a:lnSpc>
                <a:spcPct val="90000"/>
              </a:lnSpc>
              <a:buClr>
                <a:srgbClr val="FF6600"/>
              </a:buClr>
            </a:pPr>
            <a:endParaRPr lang="es-PR" sz="2600">
              <a:latin typeface="Times New Roman" pitchFamily="18" charset="0"/>
            </a:endParaRPr>
          </a:p>
          <a:p>
            <a:pPr lvl="1">
              <a:lnSpc>
                <a:spcPct val="90000"/>
              </a:lnSpc>
            </a:pPr>
            <a:r>
              <a:rPr lang="es-PR" sz="2200">
                <a:latin typeface="Times New Roman" pitchFamily="18" charset="0"/>
              </a:rPr>
              <a:t>Si quieres que aparezca en una</a:t>
            </a:r>
          </a:p>
          <a:p>
            <a:pPr lvl="1">
              <a:lnSpc>
                <a:spcPct val="90000"/>
              </a:lnSpc>
              <a:buFont typeface="Wingdings" pitchFamily="2" charset="2"/>
              <a:buNone/>
            </a:pPr>
            <a:r>
              <a:rPr lang="es-PR" sz="2200">
                <a:latin typeface="Times New Roman" pitchFamily="18" charset="0"/>
              </a:rPr>
              <a:t>     página nueva escoge la opción</a:t>
            </a:r>
            <a:r>
              <a:rPr lang="es-PR" sz="2200" b="1">
                <a:latin typeface="Times New Roman" pitchFamily="18" charset="0"/>
              </a:rPr>
              <a:t> </a:t>
            </a:r>
          </a:p>
          <a:p>
            <a:pPr lvl="1">
              <a:lnSpc>
                <a:spcPct val="90000"/>
              </a:lnSpc>
              <a:buFont typeface="Wingdings" pitchFamily="2" charset="2"/>
              <a:buNone/>
            </a:pPr>
            <a:r>
              <a:rPr lang="es-PR" sz="2200" b="1">
                <a:latin typeface="Times New Roman" pitchFamily="18" charset="0"/>
              </a:rPr>
              <a:t>      “</a:t>
            </a:r>
            <a:r>
              <a:rPr lang="es-PR" sz="2200" b="1">
                <a:effectLst>
                  <a:outerShdw blurRad="38100" dist="38100" dir="2700000" algn="tl">
                    <a:srgbClr val="C0C0C0"/>
                  </a:outerShdw>
                </a:effectLst>
                <a:latin typeface="Times New Roman" pitchFamily="18" charset="0"/>
              </a:rPr>
              <a:t>As new sheet</a:t>
            </a:r>
            <a:r>
              <a:rPr lang="es-PR" sz="2200">
                <a:effectLst>
                  <a:outerShdw blurRad="38100" dist="38100" dir="2700000" algn="tl">
                    <a:srgbClr val="C0C0C0"/>
                  </a:outerShdw>
                </a:effectLst>
                <a:latin typeface="Times New Roman" pitchFamily="18" charset="0"/>
              </a:rPr>
              <a:t>” </a:t>
            </a:r>
          </a:p>
          <a:p>
            <a:pPr lvl="1">
              <a:lnSpc>
                <a:spcPct val="90000"/>
              </a:lnSpc>
              <a:buFont typeface="Wingdings" pitchFamily="2" charset="2"/>
              <a:buNone/>
            </a:pPr>
            <a:endParaRPr lang="es-PR" sz="2200">
              <a:effectLst>
                <a:outerShdw blurRad="38100" dist="38100" dir="2700000" algn="tl">
                  <a:srgbClr val="C0C0C0"/>
                </a:outerShdw>
              </a:effectLst>
              <a:latin typeface="Times New Roman" pitchFamily="18" charset="0"/>
            </a:endParaRPr>
          </a:p>
          <a:p>
            <a:pPr lvl="1">
              <a:lnSpc>
                <a:spcPct val="90000"/>
              </a:lnSpc>
              <a:buClr>
                <a:srgbClr val="800080"/>
              </a:buClr>
            </a:pPr>
            <a:r>
              <a:rPr lang="es-PR" sz="2200">
                <a:latin typeface="Times New Roman" pitchFamily="18" charset="0"/>
              </a:rPr>
              <a:t>Si quieres que aparezca en  </a:t>
            </a:r>
          </a:p>
          <a:p>
            <a:pPr lvl="1">
              <a:lnSpc>
                <a:spcPct val="90000"/>
              </a:lnSpc>
              <a:buClr>
                <a:srgbClr val="800080"/>
              </a:buClr>
              <a:buFont typeface="Wingdings" pitchFamily="2" charset="2"/>
              <a:buNone/>
            </a:pPr>
            <a:r>
              <a:rPr lang="es-PR" sz="2200">
                <a:latin typeface="Times New Roman" pitchFamily="18" charset="0"/>
              </a:rPr>
              <a:t>     la misma página donde está</a:t>
            </a:r>
          </a:p>
          <a:p>
            <a:pPr lvl="1">
              <a:lnSpc>
                <a:spcPct val="90000"/>
              </a:lnSpc>
              <a:buClr>
                <a:srgbClr val="800080"/>
              </a:buClr>
              <a:buFont typeface="Wingdings" pitchFamily="2" charset="2"/>
              <a:buNone/>
            </a:pPr>
            <a:r>
              <a:rPr lang="es-PR" sz="2200">
                <a:latin typeface="Times New Roman" pitchFamily="18" charset="0"/>
              </a:rPr>
              <a:t>     la tabla escoge “</a:t>
            </a:r>
            <a:r>
              <a:rPr lang="es-PR" sz="2200" b="1">
                <a:effectLst>
                  <a:outerShdw blurRad="38100" dist="38100" dir="2700000" algn="tl">
                    <a:srgbClr val="C0C0C0"/>
                  </a:outerShdw>
                </a:effectLst>
                <a:latin typeface="Times New Roman" pitchFamily="18" charset="0"/>
              </a:rPr>
              <a:t>As object in</a:t>
            </a:r>
            <a:r>
              <a:rPr lang="es-PR" sz="2200">
                <a:latin typeface="Times New Roman" pitchFamily="18" charset="0"/>
              </a:rPr>
              <a:t>”.</a:t>
            </a:r>
          </a:p>
          <a:p>
            <a:pPr lvl="1">
              <a:lnSpc>
                <a:spcPct val="90000"/>
              </a:lnSpc>
              <a:buClr>
                <a:srgbClr val="FF6600"/>
              </a:buClr>
            </a:pPr>
            <a:endParaRPr lang="es-PR" sz="2200">
              <a:latin typeface="Times New Roman" pitchFamily="18" charset="0"/>
            </a:endParaRPr>
          </a:p>
          <a:p>
            <a:pPr lvl="1">
              <a:lnSpc>
                <a:spcPct val="90000"/>
              </a:lnSpc>
              <a:buClr>
                <a:srgbClr val="FF6600"/>
              </a:buClr>
            </a:pPr>
            <a:r>
              <a:rPr lang="es-PR" sz="2200">
                <a:latin typeface="Times New Roman" pitchFamily="18" charset="0"/>
              </a:rPr>
              <a:t>Luego presiona “</a:t>
            </a:r>
            <a:r>
              <a:rPr lang="es-PR" sz="2200" b="1">
                <a:effectLst>
                  <a:outerShdw blurRad="38100" dist="38100" dir="2700000" algn="tl">
                    <a:srgbClr val="C0C0C0"/>
                  </a:outerShdw>
                </a:effectLst>
                <a:latin typeface="Times New Roman" pitchFamily="18" charset="0"/>
              </a:rPr>
              <a:t>Finish</a:t>
            </a:r>
            <a:r>
              <a:rPr lang="es-PR" sz="2200">
                <a:latin typeface="Times New Roman" pitchFamily="18" charset="0"/>
              </a:rPr>
              <a:t>”.</a:t>
            </a:r>
          </a:p>
        </p:txBody>
      </p:sp>
      <p:sp>
        <p:nvSpPr>
          <p:cNvPr id="75787" name="Oval 11"/>
          <p:cNvSpPr>
            <a:spLocks noChangeArrowheads="1"/>
          </p:cNvSpPr>
          <p:nvPr/>
        </p:nvSpPr>
        <p:spPr bwMode="auto">
          <a:xfrm>
            <a:off x="8170863" y="4148138"/>
            <a:ext cx="865187" cy="360362"/>
          </a:xfrm>
          <a:prstGeom prst="ellipse">
            <a:avLst/>
          </a:prstGeom>
          <a:solidFill>
            <a:srgbClr val="FFCCCC">
              <a:alpha val="50000"/>
            </a:srgbClr>
          </a:solidFill>
          <a:ln w="9525">
            <a:solidFill>
              <a:srgbClr val="FF3300"/>
            </a:solidFill>
            <a:round/>
            <a:headEnd/>
            <a:tailEnd/>
          </a:ln>
          <a:effectLst/>
        </p:spPr>
        <p:txBody>
          <a:bodyPr wrap="none" anchor="ctr"/>
          <a:lstStyle/>
          <a:p>
            <a:endParaRPr lang="es-CO"/>
          </a:p>
        </p:txBody>
      </p:sp>
      <p:sp>
        <p:nvSpPr>
          <p:cNvPr id="75789" name="Oval 13"/>
          <p:cNvSpPr>
            <a:spLocks noChangeArrowheads="1"/>
          </p:cNvSpPr>
          <p:nvPr/>
        </p:nvSpPr>
        <p:spPr bwMode="auto">
          <a:xfrm>
            <a:off x="5148263" y="2997200"/>
            <a:ext cx="1152525" cy="1079500"/>
          </a:xfrm>
          <a:prstGeom prst="ellipse">
            <a:avLst/>
          </a:prstGeom>
          <a:solidFill>
            <a:srgbClr val="FFCCCC">
              <a:alpha val="50000"/>
            </a:srgbClr>
          </a:solidFill>
          <a:ln w="9525">
            <a:solidFill>
              <a:srgbClr val="FF3300"/>
            </a:solidFill>
            <a:round/>
            <a:headEnd/>
            <a:tailEnd/>
          </a:ln>
          <a:effectLst/>
        </p:spPr>
        <p:txBody>
          <a:bodyPr wrap="none" anchor="ctr"/>
          <a:lstStyle/>
          <a:p>
            <a:endParaRPr lang="es-C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75778"/>
                                        </p:tgtEl>
                                        <p:attrNameLst>
                                          <p:attrName>style.visibility</p:attrName>
                                        </p:attrNameLst>
                                      </p:cBhvr>
                                      <p:to>
                                        <p:strVal val="visible"/>
                                      </p:to>
                                    </p:set>
                                    <p:animEffect transition="in" filter="fade">
                                      <p:cBhvr>
                                        <p:cTn id="7" dur="500"/>
                                        <p:tgtEl>
                                          <p:spTgt spid="75778"/>
                                        </p:tgtEl>
                                      </p:cBhvr>
                                    </p:animEffect>
                                    <p:anim calcmode="lin" valueType="num">
                                      <p:cBhvr>
                                        <p:cTn id="8" dur="500" fill="hold"/>
                                        <p:tgtEl>
                                          <p:spTgt spid="75778"/>
                                        </p:tgtEl>
                                        <p:attrNameLst>
                                          <p:attrName>ppt_w</p:attrName>
                                        </p:attrNameLst>
                                      </p:cBhvr>
                                      <p:tavLst>
                                        <p:tav tm="0" fmla="#ppt_w*sin(2.5*pi*$)">
                                          <p:val>
                                            <p:fltVal val="0"/>
                                          </p:val>
                                        </p:tav>
                                        <p:tav tm="100000">
                                          <p:val>
                                            <p:fltVal val="1"/>
                                          </p:val>
                                        </p:tav>
                                      </p:tavLst>
                                    </p:anim>
                                    <p:anim calcmode="lin" valueType="num">
                                      <p:cBhvr>
                                        <p:cTn id="9" dur="500" fill="hold"/>
                                        <p:tgtEl>
                                          <p:spTgt spid="7577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 presetClass="entr" presetSubtype="0" fill="hold" grpId="0" nodeType="afterEffect">
                                  <p:stCondLst>
                                    <p:cond delay="2500"/>
                                  </p:stCondLst>
                                  <p:childTnLst>
                                    <p:set>
                                      <p:cBhvr>
                                        <p:cTn id="12" dur="1" fill="hold">
                                          <p:stCondLst>
                                            <p:cond delay="0"/>
                                          </p:stCondLst>
                                        </p:cTn>
                                        <p:tgtEl>
                                          <p:spTgt spid="75780">
                                            <p:txEl>
                                              <p:pRg st="0" end="0"/>
                                            </p:txEl>
                                          </p:spTgt>
                                        </p:tgtEl>
                                        <p:attrNameLst>
                                          <p:attrName>style.visibility</p:attrName>
                                        </p:attrNameLst>
                                      </p:cBhvr>
                                      <p:to>
                                        <p:strVal val="visible"/>
                                      </p:to>
                                    </p:set>
                                  </p:childTnLst>
                                </p:cTn>
                              </p:par>
                              <p:par>
                                <p:cTn id="13" presetID="1" presetClass="entr" presetSubtype="0" fill="hold" nodeType="withEffect">
                                  <p:stCondLst>
                                    <p:cond delay="2500"/>
                                  </p:stCondLst>
                                  <p:childTnLst>
                                    <p:set>
                                      <p:cBhvr>
                                        <p:cTn id="14" dur="1" fill="hold">
                                          <p:stCondLst>
                                            <p:cond delay="0"/>
                                          </p:stCondLst>
                                        </p:cTn>
                                        <p:tgtEl>
                                          <p:spTgt spid="75788"/>
                                        </p:tgtEl>
                                        <p:attrNameLst>
                                          <p:attrName>style.visibility</p:attrName>
                                        </p:attrNameLst>
                                      </p:cBhvr>
                                      <p:to>
                                        <p:strVal val="visible"/>
                                      </p:to>
                                    </p:set>
                                  </p:childTnLst>
                                </p:cTn>
                              </p:par>
                            </p:childTnLst>
                          </p:cTn>
                        </p:par>
                        <p:par>
                          <p:cTn id="15" fill="hold">
                            <p:stCondLst>
                              <p:cond delay="3450"/>
                            </p:stCondLst>
                            <p:childTnLst>
                              <p:par>
                                <p:cTn id="16" presetID="1" presetClass="entr" presetSubtype="0" fill="hold" grpId="0" nodeType="afterEffect">
                                  <p:stCondLst>
                                    <p:cond delay="2500"/>
                                  </p:stCondLst>
                                  <p:childTnLst>
                                    <p:set>
                                      <p:cBhvr>
                                        <p:cTn id="17" dur="1" fill="hold">
                                          <p:stCondLst>
                                            <p:cond delay="0"/>
                                          </p:stCondLst>
                                        </p:cTn>
                                        <p:tgtEl>
                                          <p:spTgt spid="75780">
                                            <p:txEl>
                                              <p:pRg st="2" end="2"/>
                                            </p:txEl>
                                          </p:spTgt>
                                        </p:tgtEl>
                                        <p:attrNameLst>
                                          <p:attrName>style.visibility</p:attrName>
                                        </p:attrNameLst>
                                      </p:cBhvr>
                                      <p:to>
                                        <p:strVal val="visible"/>
                                      </p:to>
                                    </p:set>
                                  </p:childTnLst>
                                </p:cTn>
                              </p:par>
                            </p:childTnLst>
                          </p:cTn>
                        </p:par>
                        <p:par>
                          <p:cTn id="18" fill="hold">
                            <p:stCondLst>
                              <p:cond delay="5950"/>
                            </p:stCondLst>
                            <p:childTnLst>
                              <p:par>
                                <p:cTn id="19" presetID="1" presetClass="entr" presetSubtype="0" fill="hold" grpId="0" nodeType="afterEffect">
                                  <p:stCondLst>
                                    <p:cond delay="2500"/>
                                  </p:stCondLst>
                                  <p:childTnLst>
                                    <p:set>
                                      <p:cBhvr>
                                        <p:cTn id="20" dur="1" fill="hold">
                                          <p:stCondLst>
                                            <p:cond delay="0"/>
                                          </p:stCondLst>
                                        </p:cTn>
                                        <p:tgtEl>
                                          <p:spTgt spid="75780">
                                            <p:txEl>
                                              <p:pRg st="3" end="3"/>
                                            </p:txEl>
                                          </p:spTgt>
                                        </p:tgtEl>
                                        <p:attrNameLst>
                                          <p:attrName>style.visibility</p:attrName>
                                        </p:attrNameLst>
                                      </p:cBhvr>
                                      <p:to>
                                        <p:strVal val="visible"/>
                                      </p:to>
                                    </p:set>
                                  </p:childTnLst>
                                </p:cTn>
                              </p:par>
                            </p:childTnLst>
                          </p:cTn>
                        </p:par>
                        <p:par>
                          <p:cTn id="21" fill="hold">
                            <p:stCondLst>
                              <p:cond delay="8450"/>
                            </p:stCondLst>
                            <p:childTnLst>
                              <p:par>
                                <p:cTn id="22" presetID="1" presetClass="entr" presetSubtype="0" fill="hold" grpId="0" nodeType="afterEffect">
                                  <p:stCondLst>
                                    <p:cond delay="2500"/>
                                  </p:stCondLst>
                                  <p:childTnLst>
                                    <p:set>
                                      <p:cBhvr>
                                        <p:cTn id="23" dur="1" fill="hold">
                                          <p:stCondLst>
                                            <p:cond delay="0"/>
                                          </p:stCondLst>
                                        </p:cTn>
                                        <p:tgtEl>
                                          <p:spTgt spid="75780">
                                            <p:txEl>
                                              <p:pRg st="4" end="4"/>
                                            </p:txEl>
                                          </p:spTgt>
                                        </p:tgtEl>
                                        <p:attrNameLst>
                                          <p:attrName>style.visibility</p:attrName>
                                        </p:attrNameLst>
                                      </p:cBhvr>
                                      <p:to>
                                        <p:strVal val="visible"/>
                                      </p:to>
                                    </p:set>
                                  </p:childTnLst>
                                </p:cTn>
                              </p:par>
                            </p:childTnLst>
                          </p:cTn>
                        </p:par>
                        <p:par>
                          <p:cTn id="24" fill="hold">
                            <p:stCondLst>
                              <p:cond delay="10950"/>
                            </p:stCondLst>
                            <p:childTnLst>
                              <p:par>
                                <p:cTn id="25" presetID="1" presetClass="entr" presetSubtype="0" fill="hold" grpId="0" nodeType="afterEffect">
                                  <p:stCondLst>
                                    <p:cond delay="2500"/>
                                  </p:stCondLst>
                                  <p:childTnLst>
                                    <p:set>
                                      <p:cBhvr>
                                        <p:cTn id="26" dur="1" fill="hold">
                                          <p:stCondLst>
                                            <p:cond delay="0"/>
                                          </p:stCondLst>
                                        </p:cTn>
                                        <p:tgtEl>
                                          <p:spTgt spid="75780">
                                            <p:txEl>
                                              <p:pRg st="6" end="6"/>
                                            </p:txEl>
                                          </p:spTgt>
                                        </p:tgtEl>
                                        <p:attrNameLst>
                                          <p:attrName>style.visibility</p:attrName>
                                        </p:attrNameLst>
                                      </p:cBhvr>
                                      <p:to>
                                        <p:strVal val="visible"/>
                                      </p:to>
                                    </p:set>
                                  </p:childTnLst>
                                </p:cTn>
                              </p:par>
                            </p:childTnLst>
                          </p:cTn>
                        </p:par>
                        <p:par>
                          <p:cTn id="27" fill="hold">
                            <p:stCondLst>
                              <p:cond delay="13450"/>
                            </p:stCondLst>
                            <p:childTnLst>
                              <p:par>
                                <p:cTn id="28" presetID="1" presetClass="entr" presetSubtype="0" fill="hold" grpId="0" nodeType="afterEffect">
                                  <p:stCondLst>
                                    <p:cond delay="2500"/>
                                  </p:stCondLst>
                                  <p:childTnLst>
                                    <p:set>
                                      <p:cBhvr>
                                        <p:cTn id="29" dur="1" fill="hold">
                                          <p:stCondLst>
                                            <p:cond delay="0"/>
                                          </p:stCondLst>
                                        </p:cTn>
                                        <p:tgtEl>
                                          <p:spTgt spid="75780">
                                            <p:txEl>
                                              <p:pRg st="7" end="7"/>
                                            </p:txEl>
                                          </p:spTgt>
                                        </p:tgtEl>
                                        <p:attrNameLst>
                                          <p:attrName>style.visibility</p:attrName>
                                        </p:attrNameLst>
                                      </p:cBhvr>
                                      <p:to>
                                        <p:strVal val="visible"/>
                                      </p:to>
                                    </p:set>
                                  </p:childTnLst>
                                </p:cTn>
                              </p:par>
                            </p:childTnLst>
                          </p:cTn>
                        </p:par>
                        <p:par>
                          <p:cTn id="30" fill="hold">
                            <p:stCondLst>
                              <p:cond delay="15950"/>
                            </p:stCondLst>
                            <p:childTnLst>
                              <p:par>
                                <p:cTn id="31" presetID="1" presetClass="entr" presetSubtype="0" fill="hold" grpId="0" nodeType="afterEffect">
                                  <p:stCondLst>
                                    <p:cond delay="2500"/>
                                  </p:stCondLst>
                                  <p:childTnLst>
                                    <p:set>
                                      <p:cBhvr>
                                        <p:cTn id="32" dur="1" fill="hold">
                                          <p:stCondLst>
                                            <p:cond delay="0"/>
                                          </p:stCondLst>
                                        </p:cTn>
                                        <p:tgtEl>
                                          <p:spTgt spid="75780">
                                            <p:txEl>
                                              <p:pRg st="8" end="8"/>
                                            </p:txEl>
                                          </p:spTgt>
                                        </p:tgtEl>
                                        <p:attrNameLst>
                                          <p:attrName>style.visibility</p:attrName>
                                        </p:attrNameLst>
                                      </p:cBhvr>
                                      <p:to>
                                        <p:strVal val="visible"/>
                                      </p:to>
                                    </p:set>
                                  </p:childTnLst>
                                </p:cTn>
                              </p:par>
                            </p:childTnLst>
                          </p:cTn>
                        </p:par>
                        <p:par>
                          <p:cTn id="33" fill="hold">
                            <p:stCondLst>
                              <p:cond delay="18450"/>
                            </p:stCondLst>
                            <p:childTnLst>
                              <p:par>
                                <p:cTn id="34" presetID="3" presetClass="entr" presetSubtype="10" fill="hold" grpId="0" nodeType="afterEffect">
                                  <p:stCondLst>
                                    <p:cond delay="0"/>
                                  </p:stCondLst>
                                  <p:childTnLst>
                                    <p:set>
                                      <p:cBhvr>
                                        <p:cTn id="35" dur="1" fill="hold">
                                          <p:stCondLst>
                                            <p:cond delay="0"/>
                                          </p:stCondLst>
                                        </p:cTn>
                                        <p:tgtEl>
                                          <p:spTgt spid="75789"/>
                                        </p:tgtEl>
                                        <p:attrNameLst>
                                          <p:attrName>style.visibility</p:attrName>
                                        </p:attrNameLst>
                                      </p:cBhvr>
                                      <p:to>
                                        <p:strVal val="visible"/>
                                      </p:to>
                                    </p:set>
                                    <p:animEffect transition="in" filter="blinds(horizontal)">
                                      <p:cBhvr>
                                        <p:cTn id="36" dur="500"/>
                                        <p:tgtEl>
                                          <p:spTgt spid="75789"/>
                                        </p:tgtEl>
                                      </p:cBhvr>
                                    </p:animEffect>
                                  </p:childTnLst>
                                </p:cTn>
                              </p:par>
                            </p:childTnLst>
                          </p:cTn>
                        </p:par>
                        <p:par>
                          <p:cTn id="37" fill="hold">
                            <p:stCondLst>
                              <p:cond delay="18950"/>
                            </p:stCondLst>
                            <p:childTnLst>
                              <p:par>
                                <p:cTn id="38" presetID="1" presetClass="entr" presetSubtype="0" fill="hold" grpId="0" nodeType="afterEffect">
                                  <p:stCondLst>
                                    <p:cond delay="2500"/>
                                  </p:stCondLst>
                                  <p:childTnLst>
                                    <p:set>
                                      <p:cBhvr>
                                        <p:cTn id="39" dur="1" fill="hold">
                                          <p:stCondLst>
                                            <p:cond delay="0"/>
                                          </p:stCondLst>
                                        </p:cTn>
                                        <p:tgtEl>
                                          <p:spTgt spid="75780">
                                            <p:txEl>
                                              <p:pRg st="10" end="10"/>
                                            </p:txEl>
                                          </p:spTgt>
                                        </p:tgtEl>
                                        <p:attrNameLst>
                                          <p:attrName>style.visibility</p:attrName>
                                        </p:attrNameLst>
                                      </p:cBhvr>
                                      <p:to>
                                        <p:strVal val="visible"/>
                                      </p:to>
                                    </p:set>
                                  </p:childTnLst>
                                </p:cTn>
                              </p:par>
                              <p:par>
                                <p:cTn id="40" presetID="2" presetClass="entr" presetSubtype="4" fill="hold" grpId="0" nodeType="withEffect">
                                  <p:stCondLst>
                                    <p:cond delay="2000"/>
                                  </p:stCondLst>
                                  <p:childTnLst>
                                    <p:set>
                                      <p:cBhvr>
                                        <p:cTn id="41" dur="1" fill="hold">
                                          <p:stCondLst>
                                            <p:cond delay="0"/>
                                          </p:stCondLst>
                                        </p:cTn>
                                        <p:tgtEl>
                                          <p:spTgt spid="75787"/>
                                        </p:tgtEl>
                                        <p:attrNameLst>
                                          <p:attrName>style.visibility</p:attrName>
                                        </p:attrNameLst>
                                      </p:cBhvr>
                                      <p:to>
                                        <p:strVal val="visible"/>
                                      </p:to>
                                    </p:set>
                                    <p:anim calcmode="lin" valueType="num">
                                      <p:cBhvr additive="base">
                                        <p:cTn id="42" dur="500" fill="hold"/>
                                        <p:tgtEl>
                                          <p:spTgt spid="75787"/>
                                        </p:tgtEl>
                                        <p:attrNameLst>
                                          <p:attrName>ppt_x</p:attrName>
                                        </p:attrNameLst>
                                      </p:cBhvr>
                                      <p:tavLst>
                                        <p:tav tm="0">
                                          <p:val>
                                            <p:strVal val="#ppt_x"/>
                                          </p:val>
                                        </p:tav>
                                        <p:tav tm="100000">
                                          <p:val>
                                            <p:strVal val="#ppt_x"/>
                                          </p:val>
                                        </p:tav>
                                      </p:tavLst>
                                    </p:anim>
                                    <p:anim calcmode="lin" valueType="num">
                                      <p:cBhvr additive="base">
                                        <p:cTn id="43" dur="500" fill="hold"/>
                                        <p:tgtEl>
                                          <p:spTgt spid="757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80" grpId="0" build="p"/>
      <p:bldP spid="75787" grpId="0" animBg="1"/>
      <p:bldP spid="75789"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1073</Words>
  <Application>Microsoft Office PowerPoint</Application>
  <PresentationFormat>Presentación en pantalla (4:3)</PresentationFormat>
  <Paragraphs>263</Paragraphs>
  <Slides>21</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21</vt:i4>
      </vt:variant>
    </vt:vector>
  </HeadingPairs>
  <TitlesOfParts>
    <vt:vector size="24" baseType="lpstr">
      <vt:lpstr>Tema de Office</vt:lpstr>
      <vt:lpstr>Bitmap Image</vt:lpstr>
      <vt:lpstr>Chart</vt:lpstr>
      <vt:lpstr>Gráfica en Excel Paso a Paso</vt:lpstr>
      <vt:lpstr>Programa Excel</vt:lpstr>
      <vt:lpstr>Primer Paso:  Organización de Datos</vt:lpstr>
      <vt:lpstr>Primer Paso:  Organización de Datos</vt:lpstr>
      <vt:lpstr>Segundo Paso:</vt:lpstr>
      <vt:lpstr>Tercer Paso:</vt:lpstr>
      <vt:lpstr>Cuarto Paso:</vt:lpstr>
      <vt:lpstr>Quinto Paso:</vt:lpstr>
      <vt:lpstr>Sexto Paso:</vt:lpstr>
      <vt:lpstr>Finalmente la Gráfica Lineal</vt:lpstr>
      <vt:lpstr>Tarea #1</vt:lpstr>
      <vt:lpstr>Tarea # 2</vt:lpstr>
      <vt:lpstr>Medidas de Tendencia Central</vt:lpstr>
      <vt:lpstr>Media Aritmética</vt:lpstr>
      <vt:lpstr>Moda</vt:lpstr>
      <vt:lpstr>Moda</vt:lpstr>
      <vt:lpstr>Moda</vt:lpstr>
      <vt:lpstr>Moda</vt:lpstr>
      <vt:lpstr>Mediana</vt:lpstr>
      <vt:lpstr>Diapositiva 20</vt:lpstr>
      <vt:lpstr>Conteste las siguientes dos preguntas utilizando la siguiente gráfica.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WILSON ARRUBLA M</dc:creator>
  <cp:lastModifiedBy>WILSON ARRUBLA M</cp:lastModifiedBy>
  <cp:revision>4</cp:revision>
  <dcterms:created xsi:type="dcterms:W3CDTF">2014-08-03T23:53:47Z</dcterms:created>
  <dcterms:modified xsi:type="dcterms:W3CDTF">2014-08-04T00:15:47Z</dcterms:modified>
</cp:coreProperties>
</file>